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9"/>
  </p:notesMasterIdLst>
  <p:sldIdLst>
    <p:sldId id="258" r:id="rId2"/>
    <p:sldId id="262" r:id="rId3"/>
    <p:sldId id="293" r:id="rId4"/>
    <p:sldId id="256" r:id="rId5"/>
    <p:sldId id="259" r:id="rId6"/>
    <p:sldId id="265" r:id="rId7"/>
    <p:sldId id="263" r:id="rId8"/>
    <p:sldId id="268" r:id="rId9"/>
    <p:sldId id="269" r:id="rId10"/>
    <p:sldId id="288" r:id="rId11"/>
    <p:sldId id="276" r:id="rId12"/>
    <p:sldId id="279" r:id="rId13"/>
    <p:sldId id="280" r:id="rId14"/>
    <p:sldId id="281" r:id="rId15"/>
    <p:sldId id="282" r:id="rId16"/>
    <p:sldId id="284" r:id="rId17"/>
    <p:sldId id="283" r:id="rId18"/>
    <p:sldId id="286" r:id="rId19"/>
    <p:sldId id="270" r:id="rId20"/>
    <p:sldId id="292" r:id="rId21"/>
    <p:sldId id="294" r:id="rId22"/>
    <p:sldId id="295" r:id="rId23"/>
    <p:sldId id="272" r:id="rId24"/>
    <p:sldId id="296" r:id="rId25"/>
    <p:sldId id="261" r:id="rId26"/>
    <p:sldId id="273" r:id="rId27"/>
    <p:sldId id="257" r:id="rId2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0000FF"/>
    <a:srgbClr val="66FF99"/>
    <a:srgbClr val="99CCFF"/>
    <a:srgbClr val="3E7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>
      <p:cViewPr>
        <p:scale>
          <a:sx n="121" d="100"/>
          <a:sy n="121" d="100"/>
        </p:scale>
        <p:origin x="-12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EB3D5-3770-4EB6-8D95-5CD2A3DBD62F}" type="datetimeFigureOut">
              <a:rPr lang="ru-RU" smtClean="0"/>
              <a:pPr/>
              <a:t>06.08.2014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49A9F-2498-4EB0-B586-FE3C86366D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81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C6759-77B6-47B0-AB35-226220A361F7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52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C7B7-9256-48AB-BF9B-E878D34E53EA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9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3A409-F43D-4B1E-9F76-5AA92B75C0EC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93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632B-1B43-499E-BB24-D557AC6A0E73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02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1322-29C7-438E-9734-878C1382A7BF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82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E0B5-641A-4663-851C-9A295DE363C2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20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E45B-279C-446C-910E-9E24AABD0B5E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22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B6F6-2F08-4284-B0E5-3DB73354A0F4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53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6F9-ADAE-482D-821A-34874DDD8263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23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905A-4CBE-4252-8AFF-C0AE187A277C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33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0299-074E-4CF2-9A45-24A0B99AF7E8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95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8633-F8AC-4F54-94B9-E6158BF8CD3B}" type="datetime1">
              <a:rPr lang="ru-RU" smtClean="0"/>
              <a:pPr/>
              <a:t>06.08.2014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094DB-97F0-4C06-83E9-B6B4B34B5B0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851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ros.ru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20472" cy="136815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Aft>
                <a:spcPts val="3000"/>
              </a:spcAft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</a:t>
            </a:r>
            <a:r>
              <a:rPr lang="en-US" sz="2400" b="1" dirty="0" smtClean="0"/>
              <a:t>Rhodes Forum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                                                                                      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Annual Session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                                                                                September 2</a:t>
            </a:r>
            <a:r>
              <a:rPr lang="ru-RU" sz="2400" dirty="0" smtClean="0"/>
              <a:t>5</a:t>
            </a:r>
            <a:r>
              <a:rPr lang="en-US" sz="2400" dirty="0" smtClean="0"/>
              <a:t>-29, 2014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ru-RU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Александр Неклесса </a:t>
            </a:r>
            <a: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Новый мировой порядок</a:t>
            </a:r>
            <a:br>
              <a:rPr lang="ru-RU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Картография сложного мира</a:t>
            </a:r>
            <a:br>
              <a:rPr lang="ru-RU" sz="36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Презентация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Заголовок 19"/>
          <p:cNvSpPr txBox="1">
            <a:spLocks/>
          </p:cNvSpPr>
          <p:nvPr/>
        </p:nvSpPr>
        <p:spPr>
          <a:xfrm>
            <a:off x="323528" y="5517232"/>
            <a:ext cx="8824377" cy="13407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            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kumimoji="0" lang="ru-RU" sz="800" b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©</a:t>
            </a:r>
            <a:r>
              <a:rPr kumimoji="0" lang="ru-RU" sz="800" b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201</a:t>
            </a:r>
            <a:r>
              <a:rPr kumimoji="0" lang="en-US" sz="800" b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ru-RU" sz="800" b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Александр Неклесса</a:t>
            </a:r>
          </a:p>
          <a:p>
            <a:pPr>
              <a:spcBef>
                <a:spcPct val="0"/>
              </a:spcBef>
              <a:defRPr/>
            </a:pPr>
            <a:r>
              <a:rPr lang="en-US" sz="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© 2014, </a:t>
            </a:r>
            <a:r>
              <a:rPr lang="ru-RU" sz="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SYNLA</a:t>
            </a:r>
            <a:r>
              <a:rPr lang="ru-RU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Project</a:t>
            </a:r>
            <a:endParaRPr lang="ru-RU" sz="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800" b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5362" name="Picture 2" descr="2013_Rhodes_Logo_350_3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83" y="260648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790209"/>
              </p:ext>
            </p:extLst>
          </p:nvPr>
        </p:nvGraphicFramePr>
        <p:xfrm>
          <a:off x="-11917832" y="0"/>
          <a:ext cx="19209777" cy="6531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57" name="Document" r:id="rId3" imgW="24947762" imgH="8482788" progId="Word.Document.8">
                  <p:embed/>
                </p:oleObj>
              </mc:Choice>
              <mc:Fallback>
                <p:oleObj name="Document" r:id="rId3" imgW="24947762" imgH="8482788" progId="Word.Document.8">
                  <p:embed/>
                  <p:pic>
                    <p:nvPicPr>
                      <p:cNvPr id="0" name="Picture 6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917832" y="0"/>
                        <a:ext cx="19209777" cy="65317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2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2"/>
          <p:cNvSpPr>
            <a:spLocks noChangeArrowheads="1"/>
          </p:cNvSpPr>
          <p:nvPr/>
        </p:nvSpPr>
        <p:spPr bwMode="auto">
          <a:xfrm>
            <a:off x="2220913" y="585788"/>
            <a:ext cx="1768475" cy="2727325"/>
          </a:xfrm>
          <a:prstGeom prst="diamond">
            <a:avLst/>
          </a:prstGeom>
          <a:solidFill>
            <a:srgbClr val="FF919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2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ГИПЕР-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СЕВЕР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 flipH="1">
            <a:off x="-3175" y="1941513"/>
            <a:ext cx="2620963" cy="1371600"/>
          </a:xfrm>
          <a:prstGeom prst="parallelogram">
            <a:avLst>
              <a:gd name="adj" fmla="val 47772"/>
            </a:avLst>
          </a:prstGeom>
          <a:solidFill>
            <a:srgbClr val="BEBBF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НОВЫЙ СЕВЕР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73025" y="3998913"/>
            <a:ext cx="2560638" cy="1371600"/>
          </a:xfrm>
          <a:prstGeom prst="parallelogram">
            <a:avLst>
              <a:gd name="adj" fmla="val 46672"/>
            </a:avLst>
          </a:prstGeom>
          <a:solidFill>
            <a:srgbClr val="FF998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>
            <a:off x="3608388" y="1941513"/>
            <a:ext cx="2620962" cy="1371600"/>
          </a:xfrm>
          <a:prstGeom prst="parallelogram">
            <a:avLst>
              <a:gd name="adj" fmla="val 47772"/>
            </a:avLst>
          </a:prstGeom>
          <a:solidFill>
            <a:srgbClr val="EBF79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НОВЫЙ ВОСТОК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 flipH="1">
            <a:off x="3608388" y="3998913"/>
            <a:ext cx="2560637" cy="1371600"/>
          </a:xfrm>
          <a:prstGeom prst="parallelogram">
            <a:avLst>
              <a:gd name="adj" fmla="val 46672"/>
            </a:avLst>
          </a:prstGeom>
          <a:solidFill>
            <a:srgbClr val="CAF3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ЮГ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2114550" y="4037013"/>
            <a:ext cx="1984375" cy="2727325"/>
          </a:xfrm>
          <a:prstGeom prst="diamond">
            <a:avLst/>
          </a:prstGeom>
          <a:solidFill>
            <a:srgbClr val="E3C2A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ГЛУБОКИЙ 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ЮГ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373313" y="3008313"/>
            <a:ext cx="1493837" cy="13716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РФ</a:t>
            </a:r>
            <a:endParaRPr kumimoji="0" lang="ru-RU" alt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-324544" y="-379729"/>
            <a:ext cx="9468544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altLang="ru-RU" sz="2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ru-RU" sz="2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PAX OECONOMICANA</a:t>
            </a:r>
            <a:r>
              <a:rPr kumimoji="0" lang="ru-RU" altLang="ru-RU" sz="23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300" b="1" dirty="0" smtClean="0"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ГЕОЭКОНОМИЧЕСКИЙ АТЛАС МИРА</a:t>
            </a:r>
            <a:endParaRPr lang="ru-RU" sz="2300" dirty="0" smtClean="0">
              <a:solidFill>
                <a:srgbClr val="FF000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9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ru-RU" altLang="ru-RU" sz="19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гексагональная проекция </a:t>
            </a:r>
            <a:r>
              <a:rPr kumimoji="0" lang="en-US" altLang="ru-RU" sz="19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via</a:t>
            </a:r>
            <a:r>
              <a:rPr kumimoji="0" lang="ru-RU" altLang="ru-RU" sz="19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московский меридиан)</a:t>
            </a:r>
            <a:endParaRPr kumimoji="0" lang="ru-RU" altLang="ru-RU" sz="19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9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95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837539"/>
              </p:ext>
            </p:extLst>
          </p:nvPr>
        </p:nvGraphicFramePr>
        <p:xfrm>
          <a:off x="1927225" y="-17463"/>
          <a:ext cx="4722813" cy="666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" name="Документ" r:id="rId3" imgW="7550156" imgH="10670329" progId="Word.Document.12">
                  <p:embed/>
                </p:oleObj>
              </mc:Choice>
              <mc:Fallback>
                <p:oleObj name="Документ" r:id="rId3" imgW="7550156" imgH="10670329" progId="Word.Document.12">
                  <p:embed/>
                  <p:pic>
                    <p:nvPicPr>
                      <p:cNvPr id="0" name="Picture 6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-17463"/>
                        <a:ext cx="4722813" cy="6667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18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125351"/>
              </p:ext>
            </p:extLst>
          </p:nvPr>
        </p:nvGraphicFramePr>
        <p:xfrm>
          <a:off x="2122488" y="-34925"/>
          <a:ext cx="4846637" cy="671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" name="Document" r:id="rId3" imgW="6811346" imgH="9894022" progId="Word.Document.8">
                  <p:embed/>
                </p:oleObj>
              </mc:Choice>
              <mc:Fallback>
                <p:oleObj name="Document" r:id="rId3" imgW="6811346" imgH="9894022" progId="Word.Document.8">
                  <p:embed/>
                  <p:pic>
                    <p:nvPicPr>
                      <p:cNvPr id="0" name="Picture 6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-34925"/>
                        <a:ext cx="4846637" cy="671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3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264403"/>
              </p:ext>
            </p:extLst>
          </p:nvPr>
        </p:nvGraphicFramePr>
        <p:xfrm>
          <a:off x="2057400" y="42863"/>
          <a:ext cx="3986213" cy="625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4" name="Document" r:id="rId3" imgW="6644699" imgH="10449667" progId="Word.Document.8">
                  <p:embed/>
                </p:oleObj>
              </mc:Choice>
              <mc:Fallback>
                <p:oleObj name="Document" r:id="rId3" imgW="6644699" imgH="10449667" progId="Word.Document.8">
                  <p:embed/>
                  <p:pic>
                    <p:nvPicPr>
                      <p:cNvPr id="0" name="Picture 6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863"/>
                        <a:ext cx="3986213" cy="625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9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954720"/>
              </p:ext>
            </p:extLst>
          </p:nvPr>
        </p:nvGraphicFramePr>
        <p:xfrm>
          <a:off x="2043113" y="28575"/>
          <a:ext cx="4786312" cy="688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" name="Document" r:id="rId3" imgW="6789438" imgH="9784980" progId="Word.Document.8">
                  <p:embed/>
                </p:oleObj>
              </mc:Choice>
              <mc:Fallback>
                <p:oleObj name="Document" r:id="rId3" imgW="6789438" imgH="9784980" progId="Word.Document.8">
                  <p:embed/>
                  <p:pic>
                    <p:nvPicPr>
                      <p:cNvPr id="0" name="Picture 6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8575"/>
                        <a:ext cx="4786312" cy="688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4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017466"/>
              </p:ext>
            </p:extLst>
          </p:nvPr>
        </p:nvGraphicFramePr>
        <p:xfrm>
          <a:off x="1900238" y="-28575"/>
          <a:ext cx="5372100" cy="701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Document" r:id="rId3" imgW="7293025" imgH="9530737" progId="Word.Document.8">
                  <p:embed/>
                </p:oleObj>
              </mc:Choice>
              <mc:Fallback>
                <p:oleObj name="Document" r:id="rId3" imgW="7293025" imgH="9530737" progId="Word.Document.8">
                  <p:embed/>
                  <p:pic>
                    <p:nvPicPr>
                      <p:cNvPr id="0" name="Picture 6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-28575"/>
                        <a:ext cx="5372100" cy="701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1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219161"/>
              </p:ext>
            </p:extLst>
          </p:nvPr>
        </p:nvGraphicFramePr>
        <p:xfrm>
          <a:off x="1908175" y="0"/>
          <a:ext cx="5345113" cy="688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" name="Document" r:id="rId3" imgW="7242748" imgH="9346735" progId="Word.Document.8">
                  <p:embed/>
                </p:oleObj>
              </mc:Choice>
              <mc:Fallback>
                <p:oleObj name="Document" r:id="rId3" imgW="7242748" imgH="9346735" progId="Word.Document.8">
                  <p:embed/>
                  <p:pic>
                    <p:nvPicPr>
                      <p:cNvPr id="0" name="Picture 6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0"/>
                        <a:ext cx="5345113" cy="688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17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867853"/>
              </p:ext>
            </p:extLst>
          </p:nvPr>
        </p:nvGraphicFramePr>
        <p:xfrm>
          <a:off x="1908175" y="115888"/>
          <a:ext cx="5273675" cy="749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Document" r:id="rId3" imgW="6271686" imgH="8917636" progId="Word.Document.8">
                  <p:embed/>
                </p:oleObj>
              </mc:Choice>
              <mc:Fallback>
                <p:oleObj name="Document" r:id="rId3" imgW="6271686" imgH="8917636" progId="Word.Document.8">
                  <p:embed/>
                  <p:pic>
                    <p:nvPicPr>
                      <p:cNvPr id="0" name="Picture 6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15888"/>
                        <a:ext cx="5273675" cy="749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2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79512" y="3078088"/>
            <a:ext cx="3168352" cy="222312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Корпорация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 (доминантная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 парциальность)</a:t>
            </a:r>
            <a:endParaRPr kumimoji="0" lang="ru-RU" sz="28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0000" endA="300" endPos="50000" dist="29997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275856" y="54868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419872" y="270892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3419872" y="486916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463173" y="485800"/>
            <a:ext cx="4752528" cy="1575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Государство-корпорация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(государство как предприятие;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д</a:t>
            </a:r>
            <a:r>
              <a:rPr lang="ru-RU" sz="2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иректорат </a:t>
            </a:r>
            <a:r>
              <a:rPr lang="en-US" sz="2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vs. </a:t>
            </a:r>
            <a:r>
              <a:rPr lang="ru-RU" sz="2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работники</a:t>
            </a:r>
            <a:r>
              <a:rPr kumimoji="0" lang="ru-RU" sz="26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ru-RU" sz="26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572000" y="2852936"/>
            <a:ext cx="4608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ТНК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(трансграничные корпорации)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678206" y="4679363"/>
            <a:ext cx="4598144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0"/>
              </a:spcBef>
              <a:defRPr/>
            </a:pPr>
            <a:r>
              <a:rPr lang="ru-RU" sz="3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Мир сообществ </a:t>
            </a:r>
            <a:r>
              <a:rPr lang="ru-RU" sz="3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(а</a:t>
            </a:r>
            <a:r>
              <a:rPr kumimoji="0" lang="ru-RU" sz="3000" b="1" i="0" u="none" strike="noStrike" kern="1200" normalizeH="0" baseline="0" noProof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нтропо</a:t>
            </a:r>
            <a:r>
              <a:rPr kumimoji="0" lang="ru-RU" sz="30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-социальные корпорации</a:t>
            </a:r>
            <a:r>
              <a:rPr lang="en-US" sz="3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ru-RU" sz="3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spcBef>
                <a:spcPct val="0"/>
              </a:spcBef>
              <a:defRPr/>
            </a:pPr>
            <a:r>
              <a:rPr kumimoji="0" lang="ru-RU" sz="32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2400" b="1" i="0" u="none" strike="noStrike" kern="120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+ сложное взаимодействие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03648" y="2023840"/>
            <a:ext cx="6696744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Преадаптация</a:t>
            </a: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251520" y="908720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Будущее</a:t>
            </a:r>
            <a:endParaRPr kumimoji="0" lang="ru-RU" sz="4400" b="1" i="0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427984" y="890051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6FF99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Грядущее</a:t>
            </a:r>
            <a:endParaRPr kumimoji="0" lang="ru-RU" sz="4400" b="1" i="0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6FF99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0" y="3353544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Горизонт планирования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-8549" y="4365104"/>
            <a:ext cx="9180512" cy="2348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Уровень риска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62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АКТ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tx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(</a:t>
            </a:r>
            <a:r>
              <a:rPr lang="ru-RU" sz="51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Действие,</a:t>
            </a:r>
            <a:r>
              <a:rPr lang="ru-RU" sz="5100" dirty="0" smtClean="0">
                <a:solidFill>
                  <a:schemeClr val="tx2">
                    <a:lumMod val="1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5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ведущее к изменению ситуации, и его </a:t>
            </a:r>
            <a:r>
              <a:rPr lang="ru-RU" sz="53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инструментарий</a:t>
            </a:r>
            <a:r>
              <a:rPr lang="ru-RU" sz="4400" dirty="0" smtClean="0">
                <a:solidFill>
                  <a:schemeClr val="tx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)</a:t>
            </a:r>
            <a:endParaRPr lang="ru-RU" sz="4400" dirty="0">
              <a:solidFill>
                <a:schemeClr val="tx1">
                  <a:lumMod val="7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4860032" y="3289548"/>
            <a:ext cx="375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Конфликт целей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5012432" y="3441948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66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357" y="233352"/>
            <a:ext cx="892899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00B05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КАРТОГРАФИРОВАНИЕ ПЕРЕМЕН</a:t>
            </a:r>
            <a:endParaRPr lang="ru-RU" sz="3600" b="1" dirty="0">
              <a:solidFill>
                <a:srgbClr val="00B05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83309" y="332656"/>
            <a:ext cx="9793088" cy="76470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ГЛОКАЛИЗАЦИЯ</a:t>
            </a:r>
            <a:br>
              <a:rPr lang="ru-RU" sz="36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(МУНИЦИПАЛЬНАЯ РЕКОНФИГУРАЦИЯ ЦИВИЛИЗАЦИИ)</a:t>
            </a:r>
            <a:br>
              <a:rPr lang="ru-RU" sz="24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Трансграничный универсум городов (метаполис) как сумма территориальных ассоциаций</a:t>
            </a:r>
            <a:r>
              <a:rPr lang="ru-RU" sz="27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700" b="1" dirty="0" smtClean="0">
                <a:ln w="11430"/>
                <a:solidFill>
                  <a:schemeClr val="tx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2700" b="1" dirty="0">
              <a:ln w="11430"/>
              <a:solidFill>
                <a:schemeClr val="tx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2952328" cy="4536504"/>
          </a:xfrm>
        </p:spPr>
        <p:txBody>
          <a:bodyPr>
            <a:prstTxWarp prst="textInflate">
              <a:avLst/>
            </a:prstTxWarp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angle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Nexus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Hub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Node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Advanced</a:t>
            </a:r>
          </a:p>
          <a:p>
            <a:pPr>
              <a:buNone/>
            </a:pPr>
            <a:r>
              <a:rPr lang="en-US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Upstarter</a:t>
            </a:r>
            <a:endParaRPr lang="ru-RU" sz="4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275856" y="1196752"/>
            <a:ext cx="4680520" cy="4725144"/>
            <a:chOff x="3131840" y="764704"/>
            <a:chExt cx="6264696" cy="6093296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131840" y="764704"/>
              <a:ext cx="6264696" cy="6093296"/>
              <a:chOff x="1547664" y="764704"/>
              <a:chExt cx="6264696" cy="6093296"/>
            </a:xfrm>
          </p:grpSpPr>
          <p:sp>
            <p:nvSpPr>
              <p:cNvPr id="5" name="Овал 4"/>
              <p:cNvSpPr/>
              <p:nvPr/>
            </p:nvSpPr>
            <p:spPr>
              <a:xfrm>
                <a:off x="1547664" y="764704"/>
                <a:ext cx="6264696" cy="609329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" name="Овал 3"/>
              <p:cNvSpPr/>
              <p:nvPr/>
            </p:nvSpPr>
            <p:spPr>
              <a:xfrm>
                <a:off x="1835696" y="1052736"/>
                <a:ext cx="5616624" cy="54006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" name="Овал 8"/>
              <p:cNvSpPr/>
              <p:nvPr/>
            </p:nvSpPr>
            <p:spPr>
              <a:xfrm>
                <a:off x="2483768" y="1628800"/>
                <a:ext cx="4320480" cy="432048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1" name="Овал 10"/>
              <p:cNvSpPr/>
              <p:nvPr/>
            </p:nvSpPr>
            <p:spPr>
              <a:xfrm>
                <a:off x="2843808" y="2060848"/>
                <a:ext cx="3600400" cy="3456384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7" name="Овал 6"/>
            <p:cNvSpPr/>
            <p:nvPr/>
          </p:nvSpPr>
          <p:spPr>
            <a:xfrm>
              <a:off x="4788024" y="2348880"/>
              <a:ext cx="2843808" cy="288032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" name="Заголовок 1"/>
          <p:cNvSpPr txBox="1">
            <a:spLocks/>
          </p:cNvSpPr>
          <p:nvPr/>
        </p:nvSpPr>
        <p:spPr>
          <a:xfrm>
            <a:off x="251520" y="1772816"/>
            <a:ext cx="16561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3528" y="2636912"/>
            <a:ext cx="16561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555776" y="4882176"/>
            <a:ext cx="1080120" cy="491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627784" y="4149080"/>
            <a:ext cx="936104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75656" y="2996952"/>
            <a:ext cx="2768583" cy="1440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685526" y="3645024"/>
            <a:ext cx="2289718" cy="2160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07704" y="2201868"/>
            <a:ext cx="2918200" cy="615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/>
          <p:cNvSpPr txBox="1">
            <a:spLocks/>
          </p:cNvSpPr>
          <p:nvPr/>
        </p:nvSpPr>
        <p:spPr>
          <a:xfrm>
            <a:off x="0" y="6525344"/>
            <a:ext cx="4644008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*</a:t>
            </a:r>
            <a:r>
              <a:rPr lang="ru-RU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гентство 2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thinknow Innovation Centre Cities Global Index 2012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9672" y="6021288"/>
            <a:ext cx="7524328" cy="6924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Иерархия терминалов в соответствующей «гильдии»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 </a:t>
            </a:r>
            <a:r>
              <a:rPr lang="en-US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e.g. </a:t>
            </a:r>
            <a:r>
              <a:rPr lang="ru-RU" sz="19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рейтинг инновационных городов*)</a:t>
            </a:r>
            <a:endParaRPr lang="ru-RU" sz="19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1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МИР СООБЩЕСТВ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9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Корпорация </a:t>
            </a:r>
            <a:r>
              <a:rPr lang="en-US" sz="39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vs. </a:t>
            </a:r>
            <a:r>
              <a:rPr lang="ru-RU" sz="39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Цивилизация</a:t>
            </a:r>
            <a:r>
              <a:rPr lang="en-US" sz="39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9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Генезис </a:t>
            </a:r>
            <a:r>
              <a:rPr lang="ru-RU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3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-165827" y="4838419"/>
            <a:ext cx="950505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Антропологическое специфически-деятельностное пространство</a:t>
            </a:r>
          </a:p>
          <a:p>
            <a:pPr algn="ctr"/>
            <a:r>
              <a:rPr lang="ru-RU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(функциональная сеть как квазитерритория), </a:t>
            </a:r>
          </a:p>
          <a:p>
            <a:pPr algn="ctr"/>
            <a:r>
              <a:rPr lang="ru-RU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устав в ранге конституции, приоритет над внешним законодательством, </a:t>
            </a:r>
          </a:p>
          <a:p>
            <a:pPr algn="ctr"/>
            <a:r>
              <a:rPr lang="ru-RU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групповой суверенитет, кара исключением (ср. изгнание), </a:t>
            </a:r>
          </a:p>
          <a:p>
            <a:pPr algn="ctr"/>
            <a:r>
              <a:rPr lang="ru-RU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член объединения как граница: рубеж безопасности</a:t>
            </a:r>
            <a:r>
              <a:rPr lang="en-US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25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сообщества</a:t>
            </a:r>
          </a:p>
          <a:p>
            <a:endParaRPr lang="ru-RU" sz="225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701" y="2838148"/>
            <a:ext cx="9144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3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Динамичное </a:t>
            </a:r>
            <a:r>
              <a:rPr lang="ru-RU" sz="3000" b="1" i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распределенное множество </a:t>
            </a:r>
            <a:r>
              <a:rPr lang="ru-RU" sz="3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членов</a:t>
            </a:r>
            <a:r>
              <a:rPr lang="ru-RU" sz="3000" b="1" i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(«дорога», «путь») </a:t>
            </a:r>
            <a:r>
              <a:rPr lang="en-US" sz="3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vs.</a:t>
            </a:r>
            <a:r>
              <a:rPr lang="ru-RU" sz="3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000" b="1" i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город</a:t>
            </a:r>
            <a:r>
              <a:rPr lang="ru-RU" sz="30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(«дом», «отчизна»)</a:t>
            </a:r>
          </a:p>
          <a:p>
            <a:pPr algn="ctr">
              <a:spcAft>
                <a:spcPts val="600"/>
              </a:spcAft>
            </a:pPr>
            <a:r>
              <a:rPr lang="ru-RU" sz="26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Ср. клятвенный союз (</a:t>
            </a:r>
            <a:r>
              <a:rPr lang="en-US" sz="26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conjuratio</a:t>
            </a:r>
            <a:r>
              <a:rPr lang="ru-RU" sz="26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</a:t>
            </a:r>
            <a:r>
              <a:rPr lang="ru-RU" sz="26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гильдия, ассоциация, </a:t>
            </a:r>
            <a:r>
              <a:rPr lang="ru-RU" sz="26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корпорация </a:t>
            </a:r>
            <a:r>
              <a:rPr lang="ru-RU" sz="26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(профессиональная </a:t>
            </a:r>
            <a:r>
              <a:rPr lang="en-US" sz="2600" b="1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vs. </a:t>
            </a:r>
            <a:r>
              <a:rPr lang="ru-RU" sz="26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территориальная)</a:t>
            </a:r>
            <a:endParaRPr lang="ru-RU" sz="26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0080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3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Власть без государства; государство без территории</a:t>
            </a: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852936"/>
            <a:ext cx="124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0000FF"/>
                </a:solidFill>
              </a:rPr>
              <a:t>культура</a:t>
            </a: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0"/>
            <a:ext cx="9721080" cy="269306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reflection blurRad="6350" stA="50000" endA="300" endPos="50000" dist="29997" dir="5400000" sy="-100000" algn="bl" rotWithShape="0"/>
                </a:effectLst>
              </a:rPr>
              <a:t>ДИСПЕРСНЫЙ МИР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400" spc="50" dirty="0" smtClean="0">
                <a:ln w="11430"/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Корпорация </a:t>
            </a:r>
            <a:r>
              <a:rPr lang="en-US" sz="3400" spc="50" dirty="0" smtClean="0">
                <a:ln w="11430"/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vs. </a:t>
            </a:r>
            <a:r>
              <a:rPr lang="ru-RU" sz="3400" spc="50" dirty="0" smtClean="0">
                <a:ln w="11430"/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Цивилизация.</a:t>
            </a:r>
            <a:r>
              <a:rPr lang="en-US" sz="3400" spc="50" dirty="0" smtClean="0">
                <a:ln w="11430"/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ru-RU" sz="3400" spc="50" dirty="0" smtClean="0">
                <a:ln w="11430"/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Тетраматрица</a:t>
            </a:r>
            <a:r>
              <a:rPr lang="ru-RU" sz="3400" b="1" spc="50" dirty="0" smtClean="0">
                <a:ln w="11430"/>
                <a:solidFill>
                  <a:srgbClr val="FF00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ru-RU" sz="3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4" name="Крест 3"/>
          <p:cNvSpPr/>
          <p:nvPr/>
        </p:nvSpPr>
        <p:spPr>
          <a:xfrm>
            <a:off x="6690568" y="3623372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рест 6"/>
          <p:cNvSpPr/>
          <p:nvPr/>
        </p:nvSpPr>
        <p:spPr>
          <a:xfrm>
            <a:off x="1115616" y="3573016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рест 7"/>
          <p:cNvSpPr/>
          <p:nvPr/>
        </p:nvSpPr>
        <p:spPr>
          <a:xfrm>
            <a:off x="3657600" y="2215343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ест 8"/>
          <p:cNvSpPr/>
          <p:nvPr/>
        </p:nvSpPr>
        <p:spPr>
          <a:xfrm>
            <a:off x="3741357" y="5373216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706619" y="2060848"/>
            <a:ext cx="116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религия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353108" y="2060848"/>
            <a:ext cx="168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политика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7784" y="2852936"/>
            <a:ext cx="124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0000FF"/>
                </a:solidFill>
              </a:rPr>
              <a:t>культура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6887" y="2849404"/>
            <a:ext cx="1354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экономика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429000"/>
            <a:ext cx="118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брахманы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979712" y="3429000"/>
            <a:ext cx="150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кшатрии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80528" y="4293096"/>
            <a:ext cx="1336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шудры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051720" y="429309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вайшьи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3708" y="351683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ordo ecclesiasticus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1958" y="4229995"/>
            <a:ext cx="335607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ordo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scholasti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us</a:t>
            </a:r>
          </a:p>
          <a:p>
            <a:r>
              <a:rPr lang="en-US" sz="1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(alt. </a:t>
            </a:r>
            <a:r>
              <a:rPr lang="en-US" sz="170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praestigiator / </a:t>
            </a:r>
            <a:r>
              <a:rPr lang="en-US" sz="1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alt. </a:t>
            </a:r>
            <a:r>
              <a:rPr lang="en-US" sz="1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wucher)</a:t>
            </a:r>
            <a:endParaRPr lang="en-US" sz="17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11941" y="3516834"/>
            <a:ext cx="1689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ordo</a:t>
            </a:r>
            <a:r>
              <a:rPr lang="en-US" dirty="0"/>
              <a:t> </a:t>
            </a:r>
            <a:r>
              <a:rPr lang="en-US" dirty="0" smtClean="0">
                <a:solidFill>
                  <a:srgbClr val="FF0000"/>
                </a:solidFill>
              </a:rPr>
              <a:t>politicus</a:t>
            </a:r>
            <a:r>
              <a:rPr lang="en-US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11941" y="4226657"/>
            <a:ext cx="217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ordo</a:t>
            </a:r>
            <a:r>
              <a:rPr lang="en-US" dirty="0"/>
              <a:t> </a:t>
            </a:r>
            <a:r>
              <a:rPr lang="en-US" dirty="0" smtClean="0">
                <a:solidFill>
                  <a:srgbClr val="FFFF00"/>
                </a:solidFill>
              </a:rPr>
              <a:t>oeconomicus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30486" y="5188550"/>
            <a:ext cx="214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ордена</a:t>
            </a:r>
            <a:r>
              <a:rPr lang="en-US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/</a:t>
            </a:r>
            <a:r>
              <a:rPr lang="en-US" dirty="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>секты</a:t>
            </a:r>
            <a:endParaRPr lang="ru-RU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12568" y="5050049"/>
            <a:ext cx="3288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спецслужбы / террористические организации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6625" y="6002233"/>
            <a:ext cx="2758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</a:rPr>
              <a:t>мир развлечений (услуг)  / нарко-культура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29915" y="6001598"/>
            <a:ext cx="3694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финансово-информационная индустрия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/ трофейная экономика </a:t>
            </a: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8467" y="3305128"/>
            <a:ext cx="9144000" cy="414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0" y="6813376"/>
            <a:ext cx="915246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-конечная звезда 48"/>
          <p:cNvSpPr/>
          <p:nvPr/>
        </p:nvSpPr>
        <p:spPr>
          <a:xfrm>
            <a:off x="3657558" y="3701500"/>
            <a:ext cx="914400" cy="914400"/>
          </a:xfrm>
          <a:prstGeom prst="star4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Солнце 49"/>
          <p:cNvSpPr/>
          <p:nvPr/>
        </p:nvSpPr>
        <p:spPr>
          <a:xfrm>
            <a:off x="395536" y="2215343"/>
            <a:ext cx="914400" cy="914400"/>
          </a:xfrm>
          <a:prstGeom prst="sun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8467" y="4939428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Месяц 51"/>
          <p:cNvSpPr/>
          <p:nvPr/>
        </p:nvSpPr>
        <p:spPr>
          <a:xfrm>
            <a:off x="7699434" y="2193555"/>
            <a:ext cx="457200" cy="914400"/>
          </a:xfrm>
          <a:prstGeom prst="moon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Молния 52"/>
          <p:cNvSpPr/>
          <p:nvPr/>
        </p:nvSpPr>
        <p:spPr>
          <a:xfrm>
            <a:off x="7943230" y="5354596"/>
            <a:ext cx="914400" cy="914400"/>
          </a:xfrm>
          <a:prstGeom prst="lightningBol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Облако 53"/>
          <p:cNvSpPr/>
          <p:nvPr/>
        </p:nvSpPr>
        <p:spPr>
          <a:xfrm>
            <a:off x="507042" y="5354596"/>
            <a:ext cx="914400" cy="914400"/>
          </a:xfrm>
          <a:prstGeom prst="cloud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9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0" y="2272308"/>
            <a:ext cx="5220072" cy="252028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lvl="0">
              <a:spcBef>
                <a:spcPct val="0"/>
              </a:spcBef>
              <a:spcAft>
                <a:spcPts val="600"/>
              </a:spcAft>
              <a:defRPr/>
            </a:pPr>
            <a:r>
              <a:rPr kumimoji="0" lang="ru-RU" sz="4000" b="1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Облачные ассоциации</a:t>
            </a:r>
          </a:p>
          <a:p>
            <a:pPr lvl="0">
              <a:spcBef>
                <a:spcPct val="0"/>
              </a:spcBef>
              <a:defRPr/>
            </a:pPr>
            <a:r>
              <a:rPr kumimoji="0" lang="ru-RU" sz="2300" b="1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(глобальные/региональные социальные /функциональные сети</a:t>
            </a:r>
          </a:p>
          <a:p>
            <a:pPr lvl="0">
              <a:spcBef>
                <a:spcPct val="0"/>
              </a:spcBef>
              <a:spcAft>
                <a:spcPts val="1200"/>
              </a:spcAft>
              <a:defRPr/>
            </a:pPr>
            <a:r>
              <a:rPr kumimoji="0" lang="ru-RU" sz="2300" b="1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как молекулярный мир </a:t>
            </a:r>
            <a:r>
              <a:rPr lang="ru-RU" sz="23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людей-предприятий </a:t>
            </a:r>
            <a:r>
              <a:rPr kumimoji="0" lang="ru-RU" sz="2300" b="1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kumimoji="0" lang="ru-RU" sz="2300" b="1" i="1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</a:t>
            </a:r>
            <a:r>
              <a:rPr lang="ru-RU" sz="23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е</a:t>
            </a:r>
            <a:r>
              <a:rPr kumimoji="0" lang="en-US" sz="2300" b="1" i="1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nterprisers</a:t>
            </a:r>
            <a:r>
              <a:rPr kumimoji="0" lang="ru-RU" sz="2300" b="1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ru-RU" sz="2300" b="1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8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0" lang="ru-RU" sz="2400" b="1" i="0" u="none" strike="noStrike" kern="1200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«Живой мир»: персональный</a:t>
            </a:r>
            <a:r>
              <a:rPr kumimoji="0" lang="ru-RU" sz="2400" b="1" i="0" u="none" strike="noStrike" kern="1200" normalizeH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суверенитет </a:t>
            </a:r>
            <a:r>
              <a:rPr lang="ru-RU" sz="2400" b="1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8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rPr>
              <a:t>+ свободное взаимодействие</a:t>
            </a:r>
            <a:endParaRPr kumimoji="0" lang="ru-RU" sz="2400" b="1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8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4093427" y="2852936"/>
            <a:ext cx="1728192" cy="135902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ttp://qspb.net/chemistry/umifenovirum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9" r="5961"/>
          <a:stretch/>
        </p:blipFill>
        <p:spPr bwMode="auto">
          <a:xfrm rot="5400000">
            <a:off x="5308001" y="1652849"/>
            <a:ext cx="4302579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24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2525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r"/>
            <a:r>
              <a:rPr lang="ru-RU" sz="1600" b="1" dirty="0" smtClean="0"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Приложение 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I</a:t>
            </a:r>
            <a:r>
              <a:rPr lang="ru-RU" sz="5400" b="1" dirty="0" smtClean="0">
                <a:solidFill>
                  <a:srgbClr val="0000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/>
            </a:r>
            <a:br>
              <a:rPr lang="ru-RU" sz="5400" b="1" dirty="0" smtClean="0">
                <a:solidFill>
                  <a:srgbClr val="0000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ru-RU" sz="5400" b="1" dirty="0" smtClean="0">
                <a:solidFill>
                  <a:srgbClr val="0000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5 </a:t>
            </a:r>
            <a:r>
              <a:rPr lang="ru-RU" sz="5400" b="1" dirty="0" smtClean="0">
                <a:solidFill>
                  <a:srgbClr val="0000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актуальных пространств</a:t>
            </a:r>
            <a:endParaRPr lang="ru-RU" sz="5400" b="1" dirty="0">
              <a:solidFill>
                <a:srgbClr val="0000FF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2555776" y="2348880"/>
            <a:ext cx="3456384" cy="331236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375756" y="1697761"/>
            <a:ext cx="410445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Антропологическая революция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185308" y="5647126"/>
            <a:ext cx="4067944" cy="305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Трансфинитная экономика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185308" y="3142845"/>
            <a:ext cx="406794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Искусственный интеллект</a:t>
            </a:r>
            <a:endParaRPr kumimoji="0" lang="ru-RU" sz="22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49541" y="3214853"/>
            <a:ext cx="259228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Образование</a:t>
            </a:r>
            <a:endParaRPr kumimoji="0" lang="ru-RU" sz="22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-412" y="5667955"/>
            <a:ext cx="4119620" cy="2855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Социальный космос (АСТ</a:t>
            </a:r>
            <a:r>
              <a:rPr kumimoji="0" lang="en-US" sz="22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22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2"/>
          <p:cNvSpPr txBox="1">
            <a:spLocks/>
          </p:cNvSpPr>
          <p:nvPr/>
        </p:nvSpPr>
        <p:spPr>
          <a:xfrm>
            <a:off x="323528" y="58772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Сингулярность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8683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720080"/>
          </a:xfrm>
        </p:spPr>
        <p:txBody>
          <a:bodyPr>
            <a:noAutofit/>
          </a:bodyPr>
          <a:lstStyle/>
          <a:p>
            <a:pPr algn="r"/>
            <a:r>
              <a:rPr lang="ru-RU" sz="1400" b="1" dirty="0"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Приложение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II</a:t>
            </a:r>
            <a:r>
              <a:rPr lang="ru-RU" sz="9600" b="1" dirty="0">
                <a:solidFill>
                  <a:srgbClr val="0000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/>
            </a:r>
            <a:br>
              <a:rPr lang="ru-RU" sz="9600" b="1" dirty="0">
                <a:solidFill>
                  <a:srgbClr val="0000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en-US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методологических революций 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572000" y="537321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561786" y="4348832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561786" y="232567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4561786" y="3320988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907705" y="1700808"/>
            <a:ext cx="6120680" cy="44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Неклассический оператор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43608" y="2492896"/>
            <a:ext cx="770485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Самоорганизующаяся критичность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907704" y="3573016"/>
            <a:ext cx="57606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1905"/>
                <a:solidFill>
                  <a:srgbClr val="66FF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Системная динамика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195736" y="4725144"/>
            <a:ext cx="4824536" cy="576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normalizeH="0" baseline="0" noProof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Системный анализ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79512" y="5805264"/>
            <a:ext cx="8784975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b="1" i="0" u="none" strike="noStrike" kern="1200" normalizeH="0" baseline="0" noProof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Исследование (масштабных) операций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35" y="129132"/>
            <a:ext cx="9144000" cy="12596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                     </a:t>
            </a:r>
            <a:r>
              <a:rPr lang="ru-RU" sz="1400" dirty="0" smtClean="0">
                <a:solidFill>
                  <a:schemeClr val="bg1"/>
                </a:solidFill>
              </a:rPr>
              <a:t>Приложение </a:t>
            </a:r>
            <a:r>
              <a:rPr lang="en-US" sz="1400" dirty="0">
                <a:solidFill>
                  <a:schemeClr val="bg1"/>
                </a:solidFill>
              </a:rPr>
              <a:t>III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ln w="11430"/>
                <a:solidFill>
                  <a:srgbClr val="99CC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Познание</a:t>
            </a:r>
            <a:r>
              <a:rPr lang="ru-RU" sz="4000" b="1" dirty="0" smtClean="0">
                <a:ln w="11430"/>
                <a:solidFill>
                  <a:srgbClr val="99CC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, действие, управление</a:t>
            </a:r>
            <a:br>
              <a:rPr lang="ru-RU" sz="4000" b="1" dirty="0" smtClean="0">
                <a:ln w="11430"/>
                <a:solidFill>
                  <a:srgbClr val="99CC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ru-RU" sz="3200" b="1" u="sng" dirty="0" smtClean="0">
                <a:ln w="11430"/>
                <a:solidFill>
                  <a:srgbClr val="99CCFF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в ситуации нарастающей неопределенности</a:t>
            </a:r>
            <a:endParaRPr lang="ru-RU" sz="3200" b="1" u="sng" dirty="0">
              <a:ln w="11430"/>
              <a:solidFill>
                <a:srgbClr val="99CCFF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4868994" y="4085783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4897039" y="5093895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87247" y="1412776"/>
            <a:ext cx="8964488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Synergy / Serendipity / Synchronicity</a:t>
            </a:r>
            <a:endParaRPr lang="ru-RU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3544" y="2204864"/>
            <a:ext cx="9526822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dirty="0" smtClean="0">
                <a:ln w="1143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Семантическое (внешнее, рефлекторное) управление</a:t>
            </a:r>
            <a:endParaRPr lang="ru-RU" sz="3200" dirty="0">
              <a:ln w="11430"/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9499" y="3501008"/>
            <a:ext cx="8820472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ru-RU" sz="3200" dirty="0" smtClean="0">
                <a:ln w="11430"/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Точечное (акупунктурное) управление</a:t>
            </a:r>
            <a:endParaRPr lang="ru-RU" sz="3200" dirty="0">
              <a:ln w="11430"/>
              <a:solidFill>
                <a:srgbClr val="66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35" y="4509120"/>
            <a:ext cx="91440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32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Рефлексивное (просубъектное) управление</a:t>
            </a:r>
            <a:endParaRPr lang="ru-RU" sz="3200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396552" y="5445224"/>
            <a:ext cx="9793088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ru-RU" sz="3000" dirty="0" smtClean="0">
                <a:ln w="1905">
                  <a:noFill/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Матричное (комплексное, сценарное) управление</a:t>
            </a:r>
            <a:endParaRPr lang="ru-RU" sz="3000" dirty="0">
              <a:ln w="1905">
                <a:noFill/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4868829" y="321297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4868664" y="1952836"/>
            <a:ext cx="0" cy="360040"/>
          </a:xfrm>
          <a:prstGeom prst="straightConnector1">
            <a:avLst/>
          </a:prstGeom>
          <a:ln w="349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26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27053" y="6014611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55429" y="6237312"/>
            <a:ext cx="9180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РЕДУКЦИЯ СЛОЖНОСТИ (НЕОПРЕДЕЛЕННОСТИ); ОТ СТРУКТУРЫ К ГЕШТАЛЬТУ 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40862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z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150096"/>
            <a:ext cx="3707904" cy="3707904"/>
          </a:xfrm>
          <a:prstGeom prst="rect">
            <a:avLst/>
          </a:prstGeom>
          <a:noFill/>
        </p:spPr>
      </p:pic>
      <p:sp>
        <p:nvSpPr>
          <p:cNvPr id="4" name="Заголовок 19"/>
          <p:cNvSpPr txBox="1">
            <a:spLocks/>
          </p:cNvSpPr>
          <p:nvPr/>
        </p:nvSpPr>
        <p:spPr>
          <a:xfrm>
            <a:off x="8927" y="2060848"/>
            <a:ext cx="9135073" cy="479715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Вопросы</a:t>
            </a:r>
            <a:r>
              <a:rPr kumimoji="0" lang="ru-RU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11239" y="188640"/>
            <a:ext cx="4572000" cy="1200329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i="1" dirty="0" smtClean="0"/>
          </a:p>
          <a:p>
            <a:r>
              <a:rPr lang="en-US" dirty="0"/>
              <a:t>P</a:t>
            </a:r>
            <a:r>
              <a:rPr lang="ru-RU" dirty="0"/>
              <a:t>.</a:t>
            </a:r>
            <a:r>
              <a:rPr lang="en-US" dirty="0"/>
              <a:t>S</a:t>
            </a:r>
            <a:r>
              <a:rPr lang="ru-RU" dirty="0"/>
              <a:t>. Перевод слайдов презентации на английский язык будет выслан позднее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44208" y="6093296"/>
            <a:ext cx="241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http://www.intelros.ru/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27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4" y="9205"/>
            <a:ext cx="5900056" cy="2105152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88839"/>
            <a:ext cx="9144000" cy="59910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Полюса изменений: </a:t>
            </a:r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глобализация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</a:t>
            </a:r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индивидуация</a:t>
            </a:r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622" y="4613275"/>
            <a:ext cx="7873835" cy="1480022"/>
          </a:xfrm>
        </p:spPr>
        <p:txBody>
          <a:bodyPr>
            <a:normAutofit fontScale="625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Актуальные тенденции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*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Возрастание влияния индивидуумов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Усиление многополярности в мире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Серьезные демографические сдвиги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Рост спроса на еду, воду, энергию</a:t>
            </a:r>
          </a:p>
          <a:p>
            <a:endParaRPr lang="ru-RU" sz="2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endParaRPr lang="ru-RU" sz="2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endParaRPr lang="ru-RU" sz="24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9622" y="6188171"/>
            <a:ext cx="878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400" dirty="0"/>
              <a:t>* Global Trends 2030: Alternаtive Worlds. </a:t>
            </a:r>
            <a:r>
              <a:rPr lang="en-US" sz="1400" dirty="0"/>
              <a:t>National Intelligence Council</a:t>
            </a:r>
            <a:r>
              <a:rPr lang="ru-RU" sz="1400" dirty="0"/>
              <a:t>. </a:t>
            </a:r>
            <a:r>
              <a:rPr lang="en-US" sz="1400" dirty="0"/>
              <a:t>Dec. 2012 (</a:t>
            </a:r>
            <a:r>
              <a:rPr lang="en-US" sz="1400" i="1" dirty="0"/>
              <a:t>“</a:t>
            </a:r>
            <a:r>
              <a:rPr lang="ru-RU" sz="1400" i="1" dirty="0"/>
              <a:t>Глобальные тенденции 2030: альтернативные миры</a:t>
            </a:r>
            <a:r>
              <a:rPr lang="en-US" sz="1400" i="1" dirty="0"/>
              <a:t>”</a:t>
            </a:r>
            <a:r>
              <a:rPr lang="en-US" sz="1400" dirty="0"/>
              <a:t> </a:t>
            </a:r>
            <a:r>
              <a:rPr lang="ru-RU" sz="1400" dirty="0"/>
              <a:t>Национальный совет по разведке США, декабрь 2012</a:t>
            </a:r>
            <a:r>
              <a:rPr lang="en-US" sz="1400" dirty="0"/>
              <a:t>)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-18165" y="188640"/>
            <a:ext cx="9252519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Симптомы трансформации</a:t>
            </a:r>
            <a:endParaRPr lang="en-US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UNIVERSUM HUMANUM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иное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состояние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9622" y="2708927"/>
            <a:ext cx="8532948" cy="18108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ПЕРСПЕКТИВА: многолюдный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многофакторный, высокотехнологичный, слоистый, нелинейный, комплексный, полифоничный, диверсифицированный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элитарный, </a:t>
            </a: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коммунитарный, персонализированный, подвижный, протееобразный, энигматичный, (сверх)сложный, хаотизирующийся и отчасти неоархаизирующийся мир, утрачивающий определяемое прежним смыслом будущее (историю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).</a:t>
            </a:r>
          </a:p>
          <a:p>
            <a:pPr>
              <a:lnSpc>
                <a:spcPct val="120000"/>
              </a:lnSpc>
              <a:spcAft>
                <a:spcPts val="400"/>
              </a:spcAft>
            </a:pPr>
            <a:endParaRPr lang="ru-RU" sz="800" dirty="0" smtClean="0"/>
          </a:p>
          <a:p>
            <a:pPr>
              <a:lnSpc>
                <a:spcPct val="120000"/>
              </a:lnSpc>
              <a:spcAft>
                <a:spcPts val="400"/>
              </a:spcAft>
            </a:pPr>
            <a:endParaRPr lang="ru-RU" sz="800" dirty="0"/>
          </a:p>
          <a:p>
            <a:pPr>
              <a:lnSpc>
                <a:spcPct val="120000"/>
              </a:lnSpc>
              <a:spcAft>
                <a:spcPts val="400"/>
              </a:spcAft>
            </a:pPr>
            <a:endParaRPr lang="ru-RU" sz="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endParaRPr lang="ru-RU" sz="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4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141277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Человек       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2132856"/>
            <a:ext cx="9144000" cy="580926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Креативность</a:t>
            </a:r>
            <a:endParaRPr kumimoji="0" lang="ru-RU" sz="24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588933" y="178045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Заголовок 1"/>
          <p:cNvSpPr txBox="1">
            <a:spLocks/>
          </p:cNvSpPr>
          <p:nvPr/>
        </p:nvSpPr>
        <p:spPr>
          <a:xfrm>
            <a:off x="0" y="285293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Информация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357301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Промышленность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429309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Товар</a:t>
            </a: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0" y="5013176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Физическая сила</a:t>
            </a: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5661248"/>
            <a:ext cx="9324528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Природа</a:t>
            </a:r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-396552" y="53752"/>
            <a:ext cx="972108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ГЕНОМ ИСТОРИИ</a:t>
            </a:r>
            <a: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4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sz="1400" b="1" spc="150" dirty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базовых стратегических ресурсов общества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4572000" y="249289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572000" y="321297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4572000" y="393305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572000" y="465313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572000" y="5373216"/>
            <a:ext cx="0" cy="360040"/>
          </a:xfrm>
          <a:prstGeom prst="straightConnector1">
            <a:avLst/>
          </a:prstGeom>
          <a:ln w="47625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5076056" y="1268760"/>
            <a:ext cx="2664296" cy="36004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1043608" y="1196752"/>
            <a:ext cx="3024336" cy="432048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306488" y="2348880"/>
            <a:ext cx="240141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1907704" y="3068960"/>
            <a:ext cx="1728192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1331640" y="3789040"/>
            <a:ext cx="2232248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1691680" y="4509120"/>
            <a:ext cx="2520280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1259632" y="5229200"/>
            <a:ext cx="230425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1763688" y="5877272"/>
            <a:ext cx="230425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436096" y="2348880"/>
            <a:ext cx="2160240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472100" y="3068960"/>
            <a:ext cx="2088232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580112" y="3789040"/>
            <a:ext cx="1728192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004048" y="4509120"/>
            <a:ext cx="230425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580112" y="5229200"/>
            <a:ext cx="1224136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220072" y="5877272"/>
            <a:ext cx="2160240" cy="0"/>
          </a:xfrm>
          <a:prstGeom prst="straightConnector1">
            <a:avLst/>
          </a:prstGeom>
          <a:ln w="25400">
            <a:solidFill>
              <a:schemeClr val="bg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Заголовок 1"/>
          <p:cNvSpPr txBox="1">
            <a:spLocks/>
          </p:cNvSpPr>
          <p:nvPr/>
        </p:nvSpPr>
        <p:spPr>
          <a:xfrm>
            <a:off x="0" y="2117316"/>
            <a:ext cx="130648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Культура</a:t>
            </a: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0" y="2852936"/>
            <a:ext cx="187220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</a:t>
            </a:r>
            <a:r>
              <a:rPr kumimoji="0" lang="ru-RU" sz="1400" b="1" i="0" u="none" strike="noStrike" kern="1200" cap="all" normalizeH="0" baseline="0" noProof="0" dirty="0" smtClean="0">
                <a:ln/>
                <a:solidFill>
                  <a:srgbClr val="00B05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Взаимосвязи</a:t>
            </a: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0" y="3645024"/>
            <a:ext cx="133164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all" normalizeH="0" baseline="0" noProof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Транспорт</a:t>
            </a: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251520" y="4365104"/>
            <a:ext cx="116247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all" normalizeH="0" baseline="0" noProof="0" dirty="0" smtClean="0">
                <a:ln/>
                <a:solidFill>
                  <a:srgbClr val="FF66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Техника</a:t>
            </a: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-252536" y="5085184"/>
            <a:ext cx="172819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all" normalizeH="0" baseline="0" noProof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Трофеи</a:t>
            </a:r>
          </a:p>
        </p:txBody>
      </p:sp>
      <p:sp>
        <p:nvSpPr>
          <p:cNvPr id="59" name="Заголовок 1"/>
          <p:cNvSpPr txBox="1">
            <a:spLocks/>
          </p:cNvSpPr>
          <p:nvPr/>
        </p:nvSpPr>
        <p:spPr>
          <a:xfrm>
            <a:off x="-144016" y="5628998"/>
            <a:ext cx="205172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normalizeH="0" baseline="0" noProof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Скотоводство</a:t>
            </a:r>
          </a:p>
        </p:txBody>
      </p:sp>
      <p:sp>
        <p:nvSpPr>
          <p:cNvPr id="68" name="Заголовок 1"/>
          <p:cNvSpPr txBox="1">
            <a:spLocks/>
          </p:cNvSpPr>
          <p:nvPr/>
        </p:nvSpPr>
        <p:spPr>
          <a:xfrm>
            <a:off x="7668344" y="2204864"/>
            <a:ext cx="129614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normalizeH="0" baseline="0" noProof="0" dirty="0" smtClean="0">
                <a:ln/>
                <a:solidFill>
                  <a:schemeClr val="accent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Экология</a:t>
            </a: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7596336" y="2924944"/>
            <a:ext cx="116247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all" normalizeH="0" baseline="0" noProof="0" dirty="0" smtClean="0">
                <a:ln/>
                <a:solidFill>
                  <a:srgbClr val="00B05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Время</a:t>
            </a:r>
          </a:p>
        </p:txBody>
      </p:sp>
      <p:sp>
        <p:nvSpPr>
          <p:cNvPr id="73" name="Заголовок 1"/>
          <p:cNvSpPr txBox="1">
            <a:spLocks/>
          </p:cNvSpPr>
          <p:nvPr/>
        </p:nvSpPr>
        <p:spPr>
          <a:xfrm>
            <a:off x="7236296" y="3645024"/>
            <a:ext cx="2016224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normalizeH="0" baseline="0" noProof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Энергоносители</a:t>
            </a:r>
            <a:endParaRPr kumimoji="0" lang="ru-RU" sz="1200" b="1" i="0" u="none" strike="noStrike" kern="1200" cap="all" normalizeH="0" baseline="0" noProof="0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5" name="Заголовок 1"/>
          <p:cNvSpPr txBox="1">
            <a:spLocks/>
          </p:cNvSpPr>
          <p:nvPr/>
        </p:nvSpPr>
        <p:spPr>
          <a:xfrm>
            <a:off x="7596336" y="4365104"/>
            <a:ext cx="116247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all" normalizeH="0" baseline="0" noProof="0" dirty="0" smtClean="0">
                <a:ln/>
                <a:solidFill>
                  <a:srgbClr val="FF6699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Деньги</a:t>
            </a:r>
          </a:p>
        </p:txBody>
      </p:sp>
      <p:sp>
        <p:nvSpPr>
          <p:cNvPr id="77" name="Заголовок 1"/>
          <p:cNvSpPr txBox="1">
            <a:spLocks/>
          </p:cNvSpPr>
          <p:nvPr/>
        </p:nvSpPr>
        <p:spPr>
          <a:xfrm>
            <a:off x="6804248" y="5069325"/>
            <a:ext cx="233975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normalizeH="0" baseline="0" noProof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Природные ресурсы</a:t>
            </a:r>
          </a:p>
        </p:txBody>
      </p:sp>
      <p:sp>
        <p:nvSpPr>
          <p:cNvPr id="79" name="Заголовок 1"/>
          <p:cNvSpPr txBox="1">
            <a:spLocks/>
          </p:cNvSpPr>
          <p:nvPr/>
        </p:nvSpPr>
        <p:spPr>
          <a:xfrm>
            <a:off x="7308304" y="5661248"/>
            <a:ext cx="1835696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Земледелие</a:t>
            </a:r>
            <a:endParaRPr kumimoji="0" lang="ru-RU" sz="1600" b="1" i="0" u="none" strike="noStrike" kern="1200" cap="all" normalizeH="0" baseline="0" noProof="0" dirty="0" smtClean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" name="Номер слайда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-64156" y="1801943"/>
            <a:ext cx="3996607" cy="2616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sz="11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Комплементарные стратегические ресурсы</a:t>
            </a:r>
            <a:endParaRPr lang="ru-RU" sz="11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237992" y="1829671"/>
            <a:ext cx="3996607" cy="26161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sz="1100" b="1" spc="150" dirty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Комплементарные стратегические </a:t>
            </a:r>
            <a:r>
              <a:rPr lang="ru-RU" sz="11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ресурсы</a:t>
            </a:r>
            <a:endParaRPr lang="ru-RU" sz="1100" dirty="0"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Прямая со стрелкой 40"/>
          <p:cNvCxnSpPr/>
          <p:nvPr/>
        </p:nvCxnSpPr>
        <p:spPr>
          <a:xfrm>
            <a:off x="4486908" y="1340768"/>
            <a:ext cx="72008" cy="5008314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302272" y="3530442"/>
            <a:ext cx="5040560" cy="18002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convex"/>
              <a:contourClr>
                <a:srgbClr val="DDDDDD"/>
              </a:contourClr>
            </a:sp3d>
          </a:bodyPr>
          <a:lstStyle/>
          <a:p>
            <a:r>
              <a:rPr lang="ru-RU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ДЕВИАЦИИ ЦЕЛИ</a:t>
            </a:r>
            <a: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spc="150" dirty="0" smtClean="0">
                <a:ln w="11430"/>
                <a:solidFill>
                  <a:srgbClr val="F8F8F8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Вариативность стратегических ориентиров</a:t>
            </a:r>
            <a:endParaRPr lang="ru-RU" sz="1800" b="1" spc="150" dirty="0">
              <a:ln w="11430"/>
              <a:solidFill>
                <a:srgbClr val="F8F8F8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-102261" y="908720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Человек        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9929" y="6237312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Природа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-52436" y="2988109"/>
            <a:ext cx="914400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Цивилизация</a:t>
            </a: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0" y="3284984"/>
            <a:ext cx="333948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Деконструкция        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5804520" y="3284984"/>
            <a:ext cx="3339480" cy="50891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Абстракция</a:t>
            </a:r>
            <a:endParaRPr kumimoji="0" lang="ru-RU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707904" y="1988840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707904" y="2564904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868144" y="3014311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732240" y="3055875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720886" y="5877272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1473" y="5085184"/>
            <a:ext cx="16561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91880" y="3014311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846445" y="2996952"/>
            <a:ext cx="0" cy="1440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Заголовок 1"/>
          <p:cNvSpPr txBox="1">
            <a:spLocks/>
          </p:cNvSpPr>
          <p:nvPr/>
        </p:nvSpPr>
        <p:spPr>
          <a:xfrm>
            <a:off x="3353615" y="1638401"/>
            <a:ext cx="223224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Творчество</a:t>
            </a:r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3691060" y="2195736"/>
            <a:ext cx="1584176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Технологии</a:t>
            </a:r>
            <a:endParaRPr kumimoji="0" lang="ru-RU" sz="16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0" name="Заголовок 1"/>
          <p:cNvSpPr txBox="1">
            <a:spLocks/>
          </p:cNvSpPr>
          <p:nvPr/>
        </p:nvSpPr>
        <p:spPr>
          <a:xfrm>
            <a:off x="3203848" y="5430417"/>
            <a:ext cx="252028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/>
                <a:solidFill>
                  <a:schemeClr val="accent3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Физическая сила </a:t>
            </a: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3766828" y="4615457"/>
            <a:ext cx="15121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/>
                <a:solidFill>
                  <a:schemeClr val="accent3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Товар</a:t>
            </a:r>
            <a:endParaRPr kumimoji="0" lang="ru-RU" sz="1100" b="1" i="0" u="none" strike="noStrike" kern="1200" normalizeH="0" baseline="0" noProof="0" dirty="0" smtClean="0">
              <a:ln/>
              <a:solidFill>
                <a:schemeClr val="accent3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 rot="16200000">
            <a:off x="1920788" y="3404428"/>
            <a:ext cx="141399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Трофеи</a:t>
            </a:r>
            <a:endParaRPr kumimoji="0" lang="ru-RU" sz="16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 rot="16200000">
            <a:off x="2496852" y="3440460"/>
            <a:ext cx="141399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normalizeH="0" baseline="0" noProof="0" dirty="0" smtClean="0">
                <a:ln w="50800"/>
                <a:solidFill>
                  <a:schemeClr val="bg1">
                    <a:shade val="50000"/>
                  </a:schemeClr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Криминал</a:t>
            </a:r>
            <a:endParaRPr kumimoji="0" lang="ru-RU" sz="1600" b="1" i="0" u="none" strike="noStrike" kern="1200" normalizeH="0" baseline="0" noProof="0" dirty="0" smtClean="0">
              <a:ln w="50800"/>
              <a:solidFill>
                <a:schemeClr val="bg1">
                  <a:shade val="50000"/>
                </a:schemeClr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>
          <a:xfrm rot="5400000">
            <a:off x="5906127" y="3429288"/>
            <a:ext cx="201226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Информация</a:t>
            </a:r>
            <a:endParaRPr kumimoji="0" lang="ru-RU" sz="16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 rot="5400000">
            <a:off x="5292080" y="3377425"/>
            <a:ext cx="165618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Финансы</a:t>
            </a:r>
            <a:endParaRPr kumimoji="0" lang="ru-RU" sz="16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3284984"/>
            <a:ext cx="226189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ts val="1200"/>
              </a:spcBef>
            </a:pPr>
            <a:r>
              <a:rPr lang="ru-RU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Промышленность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7" name="4-конечная звезда 26"/>
          <p:cNvSpPr/>
          <p:nvPr/>
        </p:nvSpPr>
        <p:spPr>
          <a:xfrm>
            <a:off x="4267536" y="3387466"/>
            <a:ext cx="504057" cy="303954"/>
          </a:xfrm>
          <a:prstGeom prst="star4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Номер слайда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ыгнутая вниз стрелка 7"/>
          <p:cNvSpPr/>
          <p:nvPr/>
        </p:nvSpPr>
        <p:spPr>
          <a:xfrm rot="18824320">
            <a:off x="2636565" y="2740181"/>
            <a:ext cx="6681319" cy="2372709"/>
          </a:xfrm>
          <a:prstGeom prst="curvedUp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-828600" y="1259632"/>
            <a:ext cx="9217024" cy="281744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10700" dirty="0" smtClean="0">
                <a:solidFill>
                  <a:srgbClr val="0000FF"/>
                </a:solidFill>
              </a:rPr>
              <a:t/>
            </a:r>
            <a:br>
              <a:rPr lang="ru-RU" sz="10700" dirty="0" smtClean="0">
                <a:solidFill>
                  <a:srgbClr val="0000FF"/>
                </a:solidFill>
              </a:rPr>
            </a:br>
            <a:r>
              <a:rPr lang="ru-RU" sz="10700" dirty="0" smtClean="0">
                <a:solidFill>
                  <a:srgbClr val="0000FF"/>
                </a:solidFill>
              </a:rPr>
              <a:t> </a:t>
            </a:r>
            <a:r>
              <a:rPr lang="ru-RU" sz="10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Тран зит</a:t>
            </a:r>
            <a:r>
              <a:rPr lang="ru-RU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</a:t>
            </a:r>
            <a:r>
              <a:rPr lang="ru-RU" sz="10700" dirty="0" smtClean="0">
                <a:solidFill>
                  <a:srgbClr val="0000FF"/>
                </a:solidFill>
              </a:rPr>
              <a:t/>
            </a:r>
            <a:br>
              <a:rPr lang="ru-RU" sz="10700" dirty="0" smtClean="0">
                <a:solidFill>
                  <a:srgbClr val="0000FF"/>
                </a:solidFill>
              </a:rPr>
            </a:b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10" name="Заголовок 8"/>
          <p:cNvSpPr txBox="1">
            <a:spLocks/>
          </p:cNvSpPr>
          <p:nvPr/>
        </p:nvSpPr>
        <p:spPr>
          <a:xfrm>
            <a:off x="2915816" y="276999"/>
            <a:ext cx="5925344" cy="1207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Креативное общество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-2988840" y="4398019"/>
            <a:ext cx="9144000" cy="50891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Индустриальный мир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25588" y="6238487"/>
            <a:ext cx="914089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sz="1300" i="1" dirty="0" smtClean="0">
                <a:cs typeface="Arial" pitchFamily="34" charset="0"/>
              </a:rPr>
              <a:t>* Растущая роль </a:t>
            </a:r>
            <a:r>
              <a:rPr lang="ru-RU" sz="1300" i="1" dirty="0">
                <a:cs typeface="Arial" pitchFamily="34" charset="0"/>
              </a:rPr>
              <a:t>нематериальных </a:t>
            </a:r>
            <a:r>
              <a:rPr lang="ru-RU" sz="1300" i="1" dirty="0" smtClean="0">
                <a:cs typeface="Arial" pitchFamily="34" charset="0"/>
              </a:rPr>
              <a:t>активов, эффективных личностей, масштаба, скорости и пространства операций</a:t>
            </a:r>
            <a:endParaRPr lang="ru-RU" sz="1300" i="1" dirty="0"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0890" cy="53860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АКТУАЛЬНАЯ СИТУАЦИЯ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(стратегический перекресток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2" name="Выгнутая вниз стрелка 11"/>
          <p:cNvSpPr/>
          <p:nvPr/>
        </p:nvSpPr>
        <p:spPr>
          <a:xfrm rot="2624320">
            <a:off x="3125861" y="3861750"/>
            <a:ext cx="4573218" cy="1408564"/>
          </a:xfrm>
          <a:prstGeom prst="curvedUp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479715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500" dirty="0" smtClean="0"/>
              <a:t>Цифровая вселенная</a:t>
            </a:r>
            <a:endParaRPr lang="ru-RU" sz="35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770123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5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Деконструкция</a:t>
            </a:r>
            <a:endParaRPr lang="ru-RU" sz="350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 rot="9620275">
            <a:off x="121721" y="2058767"/>
            <a:ext cx="1114281" cy="156164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2505671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600" dirty="0">
                <a:solidFill>
                  <a:srgbClr val="0000FF"/>
                </a:solidFill>
              </a:rPr>
              <a:t/>
            </a:r>
            <a:br>
              <a:rPr lang="ru-RU" sz="9600" dirty="0">
                <a:solidFill>
                  <a:srgbClr val="0000FF"/>
                </a:solidFill>
              </a:rPr>
            </a:b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-99974" y="5771393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Инволюция (архаизация) </a:t>
            </a:r>
            <a:endParaRPr lang="ru-RU" sz="2400" b="1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35496" y="4972340"/>
            <a:ext cx="731520" cy="942283"/>
          </a:xfrm>
          <a:prstGeom prst="curved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2987824" y="3356992"/>
            <a:ext cx="4032448" cy="952748"/>
          </a:xfrm>
          <a:prstGeom prst="rect">
            <a:avLst/>
          </a:prstGeo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Мироустройство</a:t>
            </a:r>
            <a:endParaRPr kumimoji="0" lang="ru-RU" sz="4000" b="1" i="0" u="none" strike="noStrike" kern="120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752020" y="2204864"/>
            <a:ext cx="0" cy="13681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45773" y="4077072"/>
            <a:ext cx="0" cy="15841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840252" y="3725127"/>
            <a:ext cx="79208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504799" y="3733676"/>
            <a:ext cx="64807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3"/>
          <p:cNvSpPr txBox="1">
            <a:spLocks/>
          </p:cNvSpPr>
          <p:nvPr/>
        </p:nvSpPr>
        <p:spPr>
          <a:xfrm>
            <a:off x="127779" y="44624"/>
            <a:ext cx="9001000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  <a:uLnTx/>
                <a:uFillTx/>
                <a:ea typeface="+mj-ea"/>
                <a:cs typeface="Arial" panose="020B0604020202020204" pitchFamily="34" charset="0"/>
              </a:rPr>
              <a:t>КОМПЛЕКСНЫЙ МИР</a:t>
            </a:r>
            <a:r>
              <a:rPr kumimoji="0" lang="ru-RU" sz="39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0000" endA="300" endPos="50000" dist="29997" dir="5400000" sy="-100000" algn="bl" rotWithShape="0"/>
                </a:effectLst>
                <a:uLnTx/>
                <a:uFillTx/>
                <a:ea typeface="+mj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ea typeface="+mj-ea"/>
                <a:cs typeface="Arial" panose="020B0604020202020204" pitchFamily="34" charset="0"/>
              </a:rPr>
              <a:t>СУММА ВЗАИМОДЕЙСТВИЙ </a:t>
            </a:r>
            <a:r>
              <a:rPr lang="ru-RU" sz="21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Arial" panose="020B0604020202020204" pitchFamily="34" charset="0"/>
              </a:rPr>
              <a:t>ЭФФЕКТИВНЫХ СУБЪЕКТОВ МИРОВЫХ СВЯЗЕЙ</a:t>
            </a:r>
            <a:endParaRPr kumimoji="0" lang="ru-RU" sz="2100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uLnTx/>
              <a:uFillTx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3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2393758" y="5399856"/>
            <a:ext cx="52205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000" dirty="0" smtClean="0">
                <a:ln w="11430"/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ОБЛАЧНЫЕ АССОЦИАЦИИ</a:t>
            </a:r>
          </a:p>
        </p:txBody>
      </p:sp>
      <p:sp>
        <p:nvSpPr>
          <p:cNvPr id="16" name="Заголовок 3"/>
          <p:cNvSpPr txBox="1">
            <a:spLocks/>
          </p:cNvSpPr>
          <p:nvPr/>
        </p:nvSpPr>
        <p:spPr>
          <a:xfrm>
            <a:off x="7236296" y="3150096"/>
            <a:ext cx="2195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300" b="1" cap="all" dirty="0" smtClean="0">
                <a:ln/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Геокон</a:t>
            </a:r>
            <a:endParaRPr kumimoji="0" lang="ru-RU" sz="3300" b="1" i="0" u="none" strike="noStrike" kern="1200" cap="all" normalizeH="0" baseline="0" noProof="0" dirty="0">
              <a:ln/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3"/>
          <p:cNvSpPr txBox="1">
            <a:spLocks/>
          </p:cNvSpPr>
          <p:nvPr/>
        </p:nvSpPr>
        <p:spPr>
          <a:xfrm>
            <a:off x="-30336" y="3137643"/>
            <a:ext cx="3600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all" normalizeH="0" baseline="0" noProof="0" dirty="0" smtClean="0">
                <a:ln/>
                <a:solidFill>
                  <a:schemeClr val="bg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Государства</a:t>
            </a:r>
            <a:endParaRPr kumimoji="0" lang="ru-RU" sz="4400" b="1" i="0" u="none" strike="noStrike" kern="1200" cap="all" normalizeH="0" baseline="0" noProof="0" dirty="0">
              <a:ln/>
              <a:solidFill>
                <a:schemeClr val="bg1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3605" y="1619341"/>
            <a:ext cx="3024336" cy="6001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Корпорации</a:t>
            </a:r>
            <a:endParaRPr lang="ru-RU" sz="33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-283793" y="2276872"/>
            <a:ext cx="4104456" cy="2312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Национальное государство</a:t>
            </a:r>
            <a:endParaRPr lang="ru-RU" sz="3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lvl="1" algn="just">
              <a:spcBef>
                <a:spcPct val="0"/>
              </a:spcBef>
              <a:defRPr/>
            </a:pP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     </a:t>
            </a:r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«мегакоммуна»</a:t>
            </a:r>
          </a:p>
          <a:p>
            <a:pPr lvl="1" algn="just">
              <a:spcBef>
                <a:spcPct val="0"/>
              </a:spcBef>
              <a:defRPr/>
            </a:pP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     </a:t>
            </a:r>
            <a:r>
              <a:rPr lang="en-US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alt. 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мегамашина»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+mj-lt"/>
                <a:ea typeface="+mj-ea"/>
                <a:cs typeface="+mj-cs"/>
              </a:rPr>
              <a:t>)</a:t>
            </a:r>
            <a:endParaRPr kumimoji="0" lang="ru-RU" sz="2400" b="1" i="0" u="none" strike="noStrike" kern="120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3275856" y="54868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419872" y="270892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3419872" y="4869160"/>
            <a:ext cx="1224136" cy="151216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644008" y="620688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Мировые регулирующие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органы</a:t>
            </a:r>
            <a:endParaRPr kumimoji="0" lang="ru-RU" sz="44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716016" y="2492896"/>
            <a:ext cx="3816424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Страны-системы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(интегрии)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788024" y="5013176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Субсидиарность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-198396" y="-16251"/>
            <a:ext cx="3059832" cy="6801232"/>
          </a:xfrm>
          <a:prstGeom prst="rect">
            <a:avLst/>
          </a:prstGeo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Геокон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2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(полит-экономический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        универсум)</a:t>
            </a:r>
            <a:endParaRPr kumimoji="0" lang="ru-RU" sz="2000" b="1" i="0" u="none" strike="noStrike" kern="1200" normalizeH="0" baseline="0" noProof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2267744" y="292037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182802" y="100860"/>
            <a:ext cx="6069718" cy="1143000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0"/>
              </a:spcBef>
              <a:defRPr/>
            </a:pPr>
            <a:endParaRPr lang="ru-RU" sz="3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Штабная экономика 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(Новый Север/ Глобус</a:t>
            </a:r>
            <a:r>
              <a:rPr lang="ru-RU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275856" y="1133872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Технологии 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(Запад)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3289344" y="2301366"/>
            <a:ext cx="5760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Промышленное производство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   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(Восток)     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2267744" y="1337370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Штриховая стрелка вправо 15"/>
          <p:cNvSpPr/>
          <p:nvPr/>
        </p:nvSpPr>
        <p:spPr>
          <a:xfrm>
            <a:off x="2287521" y="2424944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2299133" y="3592438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2318910" y="4554758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2318910" y="5508104"/>
            <a:ext cx="792088" cy="84685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Заголовок 3"/>
          <p:cNvSpPr txBox="1">
            <a:spLocks/>
          </p:cNvSpPr>
          <p:nvPr/>
        </p:nvSpPr>
        <p:spPr>
          <a:xfrm>
            <a:off x="3289344" y="3444366"/>
            <a:ext cx="4018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spcBef>
                <a:spcPct val="0"/>
              </a:spcBef>
              <a:defRPr/>
            </a:pPr>
            <a:r>
              <a:rPr lang="ru-RU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Сырье (Юг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3347864" y="4365104"/>
            <a:ext cx="3960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Иное  (Гипер-Север)</a:t>
            </a:r>
          </a:p>
        </p:txBody>
      </p:sp>
      <p:sp>
        <p:nvSpPr>
          <p:cNvPr id="22" name="Заголовок 3"/>
          <p:cNvSpPr txBox="1">
            <a:spLocks/>
          </p:cNvSpPr>
          <p:nvPr/>
        </p:nvSpPr>
        <p:spPr>
          <a:xfrm>
            <a:off x="3347864" y="5301208"/>
            <a:ext cx="5796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Деконструкция 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(Глубокий Юг)</a:t>
            </a:r>
            <a:endParaRPr kumimoji="0" lang="ru-RU" sz="2800" b="1" i="0" u="none" strike="noStrike" kern="120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Рисунок 23" descr="Китайские шары-головоломки (5 фото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9945"/>
            <a:ext cx="1857375" cy="16878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94DB-97F0-4C06-83E9-B6B4B34B5B0C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4314</TotalTime>
  <Words>656</Words>
  <Application>Microsoft Office PowerPoint</Application>
  <PresentationFormat>Экран (4:3)</PresentationFormat>
  <Paragraphs>235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Тема Office</vt:lpstr>
      <vt:lpstr>Document</vt:lpstr>
      <vt:lpstr>Документ</vt:lpstr>
      <vt:lpstr>                                                                                                     Rhodes Forum                                                                                        12th Annual Session                                                                                 September 25-29, 2014                                                                                                                             Александр Неклесса  . Новый мировой порядок Картография сложного мира  Презентация  </vt:lpstr>
      <vt:lpstr>Преадаптация</vt:lpstr>
      <vt:lpstr>Полюса изменений: глобализация и индивидуация</vt:lpstr>
      <vt:lpstr>ГЕНОМ ИСТОРИИ Динамика базовых стратегических ресурсов общества</vt:lpstr>
      <vt:lpstr>ДЕВИАЦИИ ЦЕЛИ Вариативность стратегических ориентиров</vt:lpstr>
      <vt:lpstr>  Тран зит*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ГЛОКАЛИЗАЦИЯ (МУНИЦИПАЛЬНАЯ РЕКОНФИГУРАЦИЯ ЦИВИЛИЗАЦИИ)  Трансграничный универсум городов (метаполис) как сумма территориальных ассоциаций </vt:lpstr>
      <vt:lpstr>МИР СООБЩЕСТВ   Корпорация vs. Цивилизация. Генезис   </vt:lpstr>
      <vt:lpstr>ДИСПЕРСНЫЙ МИР  Корпорация vs. Цивилизация. Тетраматрица  </vt:lpstr>
      <vt:lpstr>Презентация PowerPoint</vt:lpstr>
      <vt:lpstr>Приложение I 5 актуальных пространств</vt:lpstr>
      <vt:lpstr>Приложение II  5 методологических революций  </vt:lpstr>
      <vt:lpstr>                                                                                                                                                                                                 Приложение III  Познание, действие, управление в ситуации нарастающей неопределенности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Стратегический ресурс общества</dc:title>
  <dc:creator>User</dc:creator>
  <cp:lastModifiedBy>Александр</cp:lastModifiedBy>
  <cp:revision>789</cp:revision>
  <cp:lastPrinted>2013-09-28T10:58:51Z</cp:lastPrinted>
  <dcterms:created xsi:type="dcterms:W3CDTF">2013-04-02T11:55:27Z</dcterms:created>
  <dcterms:modified xsi:type="dcterms:W3CDTF">2014-08-06T10:08:17Z</dcterms:modified>
</cp:coreProperties>
</file>