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sldIdLst>
    <p:sldId id="258" r:id="rId2"/>
    <p:sldId id="262" r:id="rId3"/>
    <p:sldId id="256" r:id="rId4"/>
    <p:sldId id="259" r:id="rId5"/>
    <p:sldId id="265" r:id="rId6"/>
    <p:sldId id="263" r:id="rId7"/>
    <p:sldId id="268" r:id="rId8"/>
    <p:sldId id="269" r:id="rId9"/>
    <p:sldId id="276" r:id="rId10"/>
    <p:sldId id="270" r:id="rId11"/>
    <p:sldId id="292" r:id="rId12"/>
    <p:sldId id="272" r:id="rId13"/>
    <p:sldId id="261" r:id="rId14"/>
    <p:sldId id="273" r:id="rId15"/>
    <p:sldId id="257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0000FF"/>
    <a:srgbClr val="66FF99"/>
    <a:srgbClr val="99CCFF"/>
    <a:srgbClr val="3E7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EB3D5-3770-4EB6-8D95-5CD2A3DBD62F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49A9F-2498-4EB0-B586-FE3C86366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1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759-77B6-47B0-AB35-226220A361F7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52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C7B7-9256-48AB-BF9B-E878D34E53EA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9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3A409-F43D-4B1E-9F76-5AA92B75C0EC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93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32B-1B43-499E-BB24-D557AC6A0E73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02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1322-29C7-438E-9734-878C1382A7BF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82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E0B5-641A-4663-851C-9A295DE363C2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20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E45B-279C-446C-910E-9E24AABD0B5E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224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B6F6-2F08-4284-B0E5-3DB73354A0F4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53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6F9-ADAE-482D-821A-34874DDD8263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23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905A-4CBE-4252-8AFF-C0AE187A277C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33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0299-074E-4CF2-9A45-24A0B99AF7E8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95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98633-F8AC-4F54-94B9-E6158BF8CD3B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851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ros.ru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397" y="116632"/>
            <a:ext cx="8820472" cy="136815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en-US" sz="2400" b="1" dirty="0" smtClean="0"/>
              <a:t>Rhodes </a:t>
            </a:r>
            <a:r>
              <a:rPr lang="en-US" sz="2400" b="1" dirty="0"/>
              <a:t>Forum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                                                                                      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Annual Session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                                                                                September </a:t>
            </a:r>
            <a:r>
              <a:rPr lang="en-US" sz="2400" dirty="0"/>
              <a:t>2</a:t>
            </a:r>
            <a:r>
              <a:rPr lang="ru-RU" sz="2400" dirty="0"/>
              <a:t>5</a:t>
            </a:r>
            <a:r>
              <a:rPr lang="en-US" sz="2400" dirty="0"/>
              <a:t>-29, 2014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</a:t>
            </a:r>
            <a:b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Alexander </a:t>
            </a:r>
            <a:r>
              <a:rPr lang="en-US" sz="36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Neklessa</a:t>
            </a:r>
            <a:r>
              <a:rPr lang="ru-RU" sz="36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Cartography of the New World Complex</a:t>
            </a:r>
            <a:b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Discourse and Visual Presentation</a:t>
            </a:r>
            <a:b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Заголовок 19"/>
          <p:cNvSpPr txBox="1">
            <a:spLocks/>
          </p:cNvSpPr>
          <p:nvPr/>
        </p:nvSpPr>
        <p:spPr>
          <a:xfrm>
            <a:off x="323528" y="5517232"/>
            <a:ext cx="8824377" cy="134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   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kumimoji="0" lang="ru-RU" sz="800" b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©</a:t>
            </a:r>
            <a:r>
              <a:rPr kumimoji="0" lang="ru-RU" sz="800" b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201</a:t>
            </a:r>
            <a:r>
              <a:rPr kumimoji="0" lang="en-US" sz="800" b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ru-RU" sz="800" b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Александр Неклесса</a:t>
            </a:r>
          </a:p>
          <a:p>
            <a:pPr>
              <a:spcBef>
                <a:spcPct val="0"/>
              </a:spcBef>
              <a:defRPr/>
            </a:pPr>
            <a:r>
              <a:rPr lang="en-US" sz="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© 2014, </a:t>
            </a:r>
            <a:r>
              <a:rPr lang="ru-RU" sz="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SYNLA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Project</a:t>
            </a:r>
            <a:endParaRPr lang="ru-RU" sz="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5362" name="Picture 2" descr="2013_Rhodes_Logo_350_3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179512" y="3078088"/>
            <a:ext cx="3168352" cy="2223120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Corporation</a:t>
            </a:r>
            <a:endParaRPr kumimoji="0" lang="ru-RU" sz="44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  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0000" endA="300" endPos="50000" dist="29997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3275856" y="54868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419872" y="270892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3419872" y="486916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463173" y="485800"/>
            <a:ext cx="4752528" cy="1575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Corporation-state</a:t>
            </a:r>
            <a:endParaRPr lang="ru-RU" sz="3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4572000" y="2852936"/>
            <a:ext cx="4608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TNC</a:t>
            </a: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trans-</a:t>
            </a:r>
            <a:r>
              <a:rPr lang="en-US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natioal</a:t>
            </a:r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/trans-border </a:t>
            </a:r>
            <a:r>
              <a:rPr lang="en-US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corporatios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678206" y="4679363"/>
            <a:ext cx="4598144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0"/>
              </a:spcBef>
              <a:defRPr/>
            </a:pPr>
            <a:r>
              <a:rPr lang="en-US" sz="3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Associations </a:t>
            </a:r>
            <a:r>
              <a:rPr kumimoji="0" lang="ru-RU" sz="2400" b="1" i="0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+ </a:t>
            </a:r>
            <a:r>
              <a:rPr kumimoji="0" lang="en-US" sz="2400" b="1" i="0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complex interaction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83309" y="332656"/>
            <a:ext cx="9793088" cy="76470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GLOCALIZATION</a:t>
            </a:r>
            <a:r>
              <a:rPr lang="ru-RU" sz="36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CH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(MUNICIPAL RECONFIGURATION OF CIVILIZATION)</a:t>
            </a:r>
            <a:br>
              <a:rPr lang="fr-CH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fr-CH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The cross-border urban universe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(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meta-polis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)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2400" b="1" dirty="0">
              <a:ln w="11430"/>
              <a:solidFill>
                <a:schemeClr val="tx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2952328" cy="4536504"/>
          </a:xfrm>
        </p:spPr>
        <p:txBody>
          <a:bodyPr>
            <a:prstTxWarp prst="textInflate">
              <a:avLst/>
            </a:prstTxWarp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angle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Nexus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Hub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Node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Advanced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Upstarter</a:t>
            </a:r>
            <a:endParaRPr lang="ru-RU" sz="4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275856" y="1196752"/>
            <a:ext cx="4680520" cy="4725144"/>
            <a:chOff x="3131840" y="764704"/>
            <a:chExt cx="6264696" cy="6093296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3131840" y="764704"/>
              <a:ext cx="6264696" cy="6093296"/>
              <a:chOff x="1547664" y="764704"/>
              <a:chExt cx="6264696" cy="6093296"/>
            </a:xfrm>
          </p:grpSpPr>
          <p:sp>
            <p:nvSpPr>
              <p:cNvPr id="5" name="Овал 4"/>
              <p:cNvSpPr/>
              <p:nvPr/>
            </p:nvSpPr>
            <p:spPr>
              <a:xfrm>
                <a:off x="1547664" y="764704"/>
                <a:ext cx="6264696" cy="609329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" name="Овал 3"/>
              <p:cNvSpPr/>
              <p:nvPr/>
            </p:nvSpPr>
            <p:spPr>
              <a:xfrm>
                <a:off x="1835696" y="1052736"/>
                <a:ext cx="5616624" cy="54006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2483768" y="1628800"/>
                <a:ext cx="4320480" cy="432048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2843808" y="2060848"/>
                <a:ext cx="3600400" cy="3456384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7" name="Овал 6"/>
            <p:cNvSpPr/>
            <p:nvPr/>
          </p:nvSpPr>
          <p:spPr>
            <a:xfrm>
              <a:off x="4788024" y="2348880"/>
              <a:ext cx="2843808" cy="288032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772816"/>
            <a:ext cx="16561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3528" y="2636912"/>
            <a:ext cx="16561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555776" y="4882176"/>
            <a:ext cx="1080120" cy="491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627784" y="4149080"/>
            <a:ext cx="936104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75656" y="2996952"/>
            <a:ext cx="2768583" cy="1440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685526" y="3645024"/>
            <a:ext cx="2289718" cy="2160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907704" y="2201868"/>
            <a:ext cx="2918200" cy="615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/>
          <p:cNvSpPr txBox="1">
            <a:spLocks/>
          </p:cNvSpPr>
          <p:nvPr/>
        </p:nvSpPr>
        <p:spPr>
          <a:xfrm>
            <a:off x="0" y="6525344"/>
            <a:ext cx="4644008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thinknow Innovation Centre Cities Global Index 2012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9040" y="5999175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/>
            <a:r>
              <a:rPr lang="fr-CH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Terminal</a:t>
            </a:r>
            <a:r>
              <a:rPr lang="en-US" sz="20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’s</a:t>
            </a:r>
            <a:r>
              <a:rPr lang="fr-CH" sz="20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fr-CH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hierarchy </a:t>
            </a:r>
            <a:r>
              <a:rPr lang="ru-RU" sz="19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 </a:t>
            </a:r>
            <a:r>
              <a:rPr lang="en-US" sz="19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e.g. </a:t>
            </a:r>
            <a:r>
              <a:rPr lang="fr-CH" sz="19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rating of innovative cities</a:t>
            </a:r>
            <a:r>
              <a:rPr lang="ru-RU" sz="19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*)</a:t>
            </a:r>
            <a:endParaRPr lang="ru-RU" sz="19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1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0" y="2492896"/>
            <a:ext cx="5220072" cy="2520280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lvl="0">
              <a:spcBef>
                <a:spcPct val="0"/>
              </a:spcBef>
              <a:spcAft>
                <a:spcPts val="600"/>
              </a:spcAft>
              <a:defRPr/>
            </a:pPr>
            <a:endParaRPr lang="en-US" sz="40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8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Cloudy associations</a:t>
            </a:r>
            <a:endParaRPr kumimoji="0" lang="ru-RU" sz="3600" b="1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8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4093427" y="2852936"/>
            <a:ext cx="1728192" cy="1359024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http://qspb.net/chemistry/umifenovirum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9" r="5961"/>
          <a:stretch/>
        </p:blipFill>
        <p:spPr bwMode="auto">
          <a:xfrm rot="5400000">
            <a:off x="5308001" y="1652849"/>
            <a:ext cx="4302579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24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764704"/>
            <a:ext cx="9036496" cy="652934"/>
          </a:xfrm>
        </p:spPr>
        <p:txBody>
          <a:bodyPr>
            <a:no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 methodological revolutions 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572000" y="537321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561786" y="4348832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561786" y="232567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561786" y="3320988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501446" y="1700808"/>
            <a:ext cx="6120680" cy="44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Non-classic </a:t>
            </a:r>
            <a:r>
              <a:rPr kumimoji="0" lang="fr-CH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operator</a:t>
            </a:r>
            <a:endParaRPr kumimoji="0" lang="ru-RU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43608" y="2492896"/>
            <a:ext cx="770485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normalizeH="0" baseline="0" noProof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Self-organized</a:t>
            </a:r>
            <a:r>
              <a:rPr kumimoji="0" lang="en-US" sz="3200" b="1" i="0" u="none" strike="noStrike" kern="1200" normalizeH="0" noProof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criticality</a:t>
            </a:r>
            <a:endParaRPr kumimoji="0" lang="ru-RU" sz="3200" b="1" i="0" u="none" strike="noStrike" kern="1200" normalizeH="0" baseline="0" noProof="0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907704" y="3573016"/>
            <a:ext cx="57606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normalizeH="0" baseline="0" noProof="0" dirty="0" smtClean="0">
                <a:ln w="1905"/>
                <a:solidFill>
                  <a:srgbClr val="66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System</a:t>
            </a:r>
            <a:r>
              <a:rPr kumimoji="0" lang="ru-RU" sz="3200" b="1" i="0" u="none" strike="noStrike" kern="1200" normalizeH="0" baseline="0" noProof="0" dirty="0" smtClean="0">
                <a:ln w="1905"/>
                <a:solidFill>
                  <a:srgbClr val="66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fr-CH" sz="3200" b="1" i="0" u="none" strike="noStrike" kern="1200" normalizeH="0" baseline="0" noProof="0" dirty="0" smtClean="0">
                <a:ln w="1905"/>
                <a:solidFill>
                  <a:srgbClr val="66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Dynamics</a:t>
            </a:r>
            <a:endParaRPr kumimoji="0" lang="ru-RU" sz="3200" b="1" i="0" u="none" strike="noStrike" kern="1200" normalizeH="0" baseline="0" noProof="0" dirty="0" smtClean="0">
              <a:ln w="1905"/>
              <a:solidFill>
                <a:srgbClr val="66FF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195736" y="4725144"/>
            <a:ext cx="4824536" cy="576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3200" b="1" i="0" u="none" strike="noStrike" kern="1200" normalizeH="0" baseline="0" noProof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System analysis</a:t>
            </a:r>
            <a:endParaRPr kumimoji="0" lang="ru-RU" sz="3200" b="1" i="0" u="none" strike="noStrike" kern="1200" normalizeH="0" baseline="0" noProof="0" dirty="0" smtClean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79512" y="5805264"/>
            <a:ext cx="878497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fr-CH" sz="3200" b="1" i="0" u="none" strike="noStrike" kern="1200" normalizeH="0" baseline="0" noProof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Operations research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479587" y="0"/>
            <a:ext cx="4645024" cy="44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Appendix I</a:t>
            </a:r>
            <a:endParaRPr kumimoji="0" lang="ru-RU" sz="20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499" y="620688"/>
            <a:ext cx="8974500" cy="50405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solidFill>
                  <a:srgbClr val="99CC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Management in complex environment</a:t>
            </a:r>
            <a:endParaRPr lang="ru-RU" sz="3600" b="1" dirty="0">
              <a:ln w="11430"/>
              <a:solidFill>
                <a:srgbClr val="99CCFF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4868994" y="4085783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4897039" y="5093895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79512" y="1412776"/>
            <a:ext cx="8964488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Synergy / Serendipity / Synchronicity</a:t>
            </a:r>
            <a:endParaRPr lang="ru-RU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-101655" y="2420888"/>
            <a:ext cx="9526822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dirty="0" smtClean="0">
                <a:ln w="1143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Semantic</a:t>
            </a:r>
            <a:r>
              <a:rPr lang="ru-RU" sz="3200" dirty="0" smtClean="0">
                <a:ln w="1143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dirty="0" smtClean="0">
                <a:ln w="1143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reflex</a:t>
            </a:r>
            <a:r>
              <a:rPr lang="ru-RU" sz="3200" dirty="0" smtClean="0">
                <a:ln w="1143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200" dirty="0" smtClean="0">
                <a:ln w="1143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management</a:t>
            </a:r>
            <a:endParaRPr lang="ru-RU" sz="3200" dirty="0">
              <a:ln w="11430"/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9499" y="3501008"/>
            <a:ext cx="8820472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smtClean="0">
                <a:ln w="11430"/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Dot-point</a:t>
            </a:r>
            <a:r>
              <a:rPr lang="ru-RU" sz="3200" dirty="0" smtClean="0">
                <a:ln w="11430"/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en-US" sz="3200" dirty="0" smtClean="0">
                <a:ln w="11430"/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acupunctural</a:t>
            </a:r>
            <a:r>
              <a:rPr lang="ru-RU" sz="3200" dirty="0" smtClean="0">
                <a:ln w="11430"/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  <a:r>
              <a:rPr lang="en-US" sz="3200" dirty="0" smtClean="0">
                <a:ln w="11430"/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management</a:t>
            </a:r>
            <a:endParaRPr lang="ru-RU" sz="3200" dirty="0">
              <a:ln w="11430"/>
              <a:solidFill>
                <a:srgbClr val="66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735" y="4509120"/>
            <a:ext cx="91440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32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Reflexive</a:t>
            </a:r>
            <a:r>
              <a:rPr lang="ru-RU" sz="32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pro-subject</a:t>
            </a:r>
            <a:r>
              <a:rPr lang="ru-RU" sz="32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) </a:t>
            </a:r>
            <a:r>
              <a:rPr lang="en-US" sz="32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management</a:t>
            </a:r>
            <a:endParaRPr lang="ru-RU" sz="3200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-396552" y="5445224"/>
            <a:ext cx="97930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Matrix</a:t>
            </a:r>
            <a:r>
              <a:rPr lang="ru-RU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en-US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complex</a:t>
            </a:r>
            <a:r>
              <a:rPr lang="ru-RU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scenario</a:t>
            </a:r>
            <a:r>
              <a:rPr lang="ru-RU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) </a:t>
            </a:r>
            <a:r>
              <a:rPr lang="en-US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management</a:t>
            </a:r>
            <a:endParaRPr lang="ru-RU" sz="300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4868829" y="321297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4868664" y="195283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14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27053" y="6014611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55429" y="6237312"/>
            <a:ext cx="9180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Reduction of complexity</a:t>
            </a:r>
            <a:r>
              <a:rPr lang="ru-RU" sz="2000" i="1" dirty="0" smtClean="0"/>
              <a:t> </a:t>
            </a:r>
            <a:endParaRPr lang="ru-RU" sz="20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334613" y="0"/>
            <a:ext cx="1728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Appendix II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2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z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150096"/>
            <a:ext cx="3707904" cy="3707904"/>
          </a:xfrm>
          <a:prstGeom prst="rect">
            <a:avLst/>
          </a:prstGeom>
          <a:noFill/>
        </p:spPr>
      </p:pic>
      <p:sp>
        <p:nvSpPr>
          <p:cNvPr id="4" name="Заголовок 19"/>
          <p:cNvSpPr txBox="1">
            <a:spLocks/>
          </p:cNvSpPr>
          <p:nvPr/>
        </p:nvSpPr>
        <p:spPr>
          <a:xfrm>
            <a:off x="8927" y="2126272"/>
            <a:ext cx="9135073" cy="479715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Any questions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11239" y="188640"/>
            <a:ext cx="4572000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i="1" dirty="0" smtClean="0"/>
          </a:p>
          <a:p>
            <a:r>
              <a:rPr lang="en-US" dirty="0"/>
              <a:t>P</a:t>
            </a:r>
            <a:r>
              <a:rPr lang="ru-RU" dirty="0"/>
              <a:t>.</a:t>
            </a:r>
            <a:r>
              <a:rPr lang="en-US" dirty="0"/>
              <a:t>S</a:t>
            </a:r>
            <a:r>
              <a:rPr lang="ru-RU" dirty="0"/>
              <a:t>. Перевод слайдов презентации на английский язык будет выслан позднее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44208" y="6093296"/>
            <a:ext cx="2411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http://www.intelros.ru/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4" y="9205"/>
            <a:ext cx="5900056" cy="2105152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2023840"/>
            <a:ext cx="6696744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Preadaptation</a:t>
            </a: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251520" y="908720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Future</a:t>
            </a:r>
            <a:endParaRPr kumimoji="0" lang="ru-RU" sz="4400" b="1" i="0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427984" y="890051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6FF99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Forthcoming</a:t>
            </a:r>
            <a:endParaRPr kumimoji="0" lang="ru-RU" sz="4400" b="1" i="0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6FF99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0" y="3353544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4400" dirty="0" smtClean="0">
                <a:solidFill>
                  <a:srgbClr val="7030A0"/>
                </a:solidFill>
              </a:rPr>
              <a:t>Planning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en-GB" sz="4400" dirty="0">
                <a:solidFill>
                  <a:srgbClr val="7030A0"/>
                </a:solidFill>
              </a:rPr>
              <a:t>horizon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-28045" y="4725144"/>
            <a:ext cx="9180512" cy="2348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spcAft>
                <a:spcPts val="4200"/>
              </a:spcAft>
              <a:defRPr/>
            </a:pPr>
            <a:r>
              <a:rPr kumimoji="0" lang="fr-CH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j-ea"/>
                <a:cs typeface="+mj-cs"/>
              </a:rPr>
              <a:t>RISK</a:t>
            </a:r>
            <a:r>
              <a:rPr lang="fr-CH" sz="5200" dirty="0" smtClean="0">
                <a:solidFill>
                  <a:srgbClr val="C00000"/>
                </a:solidFill>
              </a:rPr>
              <a:t> LEVEL </a:t>
            </a:r>
            <a:endParaRPr lang="ru-RU" sz="5200" dirty="0" smtClean="0">
              <a:solidFill>
                <a:srgbClr val="C00000"/>
              </a:solidFill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ACTION</a:t>
            </a:r>
            <a:endParaRPr lang="ru-RU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>
              <a:solidFill>
                <a:schemeClr val="tx1">
                  <a:lumMod val="7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5317314" y="3289548"/>
            <a:ext cx="375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4400" dirty="0">
                <a:solidFill>
                  <a:srgbClr val="FF6699"/>
                </a:solidFill>
              </a:rPr>
              <a:t>Conflict </a:t>
            </a:r>
            <a:endParaRPr lang="ru-RU" sz="4400" dirty="0" smtClean="0">
              <a:solidFill>
                <a:srgbClr val="FF6699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GB" sz="4400" dirty="0" smtClean="0">
                <a:solidFill>
                  <a:srgbClr val="FF6699"/>
                </a:solidFill>
              </a:rPr>
              <a:t>of </a:t>
            </a:r>
            <a:r>
              <a:rPr lang="en-GB" sz="4400" dirty="0">
                <a:solidFill>
                  <a:srgbClr val="FF6699"/>
                </a:solidFill>
              </a:rPr>
              <a:t>goals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5012432" y="3441948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357" y="233352"/>
            <a:ext cx="8928992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CARTOGRAPHY OF CHANCHES</a:t>
            </a:r>
            <a:endParaRPr lang="ru-RU" sz="3600" b="1" dirty="0">
              <a:solidFill>
                <a:srgbClr val="00B05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141277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Human</a:t>
            </a: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2132856"/>
            <a:ext cx="9144000" cy="580926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Creativity</a:t>
            </a:r>
            <a:endParaRPr kumimoji="0" lang="ru-RU" sz="24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588933" y="178045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/>
          <p:cNvSpPr txBox="1">
            <a:spLocks/>
          </p:cNvSpPr>
          <p:nvPr/>
        </p:nvSpPr>
        <p:spPr>
          <a:xfrm>
            <a:off x="0" y="285293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Information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357301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Industry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429309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Commodities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0" y="501317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Phy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z</a:t>
            </a:r>
            <a:r>
              <a:rPr kumimoji="0" lang="en-US" b="1" i="0" u="none" strike="noStrike" kern="1200" normalizeH="0" baseline="0" noProof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ical</a:t>
            </a: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power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5661248"/>
            <a:ext cx="9324528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Nature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-396552" y="53752"/>
            <a:ext cx="972108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fr-CH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GENOME of </a:t>
            </a:r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CH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HISTORY</a:t>
            </a:r>
            <a: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4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Dynamics of basic strategic resources</a:t>
            </a:r>
            <a:endParaRPr lang="ru-RU" sz="1400" b="1" spc="150" dirty="0">
              <a:ln w="11430"/>
              <a:solidFill>
                <a:srgbClr val="F8F8F8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4572000" y="249289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572000" y="321297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4572000" y="393305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4572000" y="465313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572000" y="537321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5076056" y="1268760"/>
            <a:ext cx="2664296" cy="36004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1043608" y="1196752"/>
            <a:ext cx="3024336" cy="432048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1306488" y="2348880"/>
            <a:ext cx="240141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1907704" y="3068960"/>
            <a:ext cx="1728192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1331640" y="3789040"/>
            <a:ext cx="2232248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1295636" y="4480107"/>
            <a:ext cx="2520280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1259632" y="5229200"/>
            <a:ext cx="230425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1763688" y="5877272"/>
            <a:ext cx="230425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436096" y="2348880"/>
            <a:ext cx="2160240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472100" y="3068960"/>
            <a:ext cx="2088232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5580112" y="3789040"/>
            <a:ext cx="1728192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453360" y="4484960"/>
            <a:ext cx="230425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580112" y="5229200"/>
            <a:ext cx="122413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220072" y="5877272"/>
            <a:ext cx="2160240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Заголовок 1"/>
          <p:cNvSpPr txBox="1">
            <a:spLocks/>
          </p:cNvSpPr>
          <p:nvPr/>
        </p:nvSpPr>
        <p:spPr>
          <a:xfrm>
            <a:off x="0" y="2117316"/>
            <a:ext cx="130648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culture</a:t>
            </a:r>
            <a:endParaRPr kumimoji="0" lang="ru-RU" sz="16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0" y="2852936"/>
            <a:ext cx="187220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kumimoji="0" lang="en-US" sz="14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connections</a:t>
            </a:r>
            <a:endParaRPr kumimoji="0" lang="ru-RU" sz="1400" b="1" i="0" u="none" strike="noStrike" kern="1200" cap="all" normalizeH="0" baseline="0" noProof="0" dirty="0" smtClean="0">
              <a:ln/>
              <a:solidFill>
                <a:srgbClr val="00B05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0" y="3645024"/>
            <a:ext cx="133164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normalizeH="0" baseline="0" noProof="0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transport</a:t>
            </a:r>
            <a:endParaRPr kumimoji="0" lang="ru-RU" sz="1600" b="1" i="0" u="none" strike="noStrike" kern="1200" cap="all" normalizeH="0" baseline="0" noProof="0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251520" y="4365104"/>
            <a:ext cx="116247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normalizeH="0" baseline="0" noProof="0" dirty="0" smtClean="0">
                <a:ln/>
                <a:solidFill>
                  <a:srgbClr val="FF669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technic</a:t>
            </a:r>
            <a:endParaRPr kumimoji="0" lang="ru-RU" sz="1600" b="1" i="0" u="none" strike="noStrike" kern="1200" cap="all" normalizeH="0" baseline="0" noProof="0" dirty="0" smtClean="0">
              <a:ln/>
              <a:solidFill>
                <a:srgbClr val="FF66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-252536" y="5085184"/>
            <a:ext cx="172819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normalizeH="0" baseline="0" noProof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salvage</a:t>
            </a:r>
            <a:endParaRPr kumimoji="0" lang="ru-RU" sz="1600" b="1" i="0" u="none" strike="noStrike" kern="1200" cap="all" normalizeH="0" baseline="0" noProof="0" dirty="0" smtClean="0"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9" name="Заголовок 1"/>
          <p:cNvSpPr txBox="1">
            <a:spLocks/>
          </p:cNvSpPr>
          <p:nvPr/>
        </p:nvSpPr>
        <p:spPr>
          <a:xfrm>
            <a:off x="-144016" y="5628998"/>
            <a:ext cx="205172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1" i="0" u="none" strike="noStrike" kern="1200" cap="all" normalizeH="0" baseline="0" noProof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Cattle Breeding</a:t>
            </a:r>
            <a:endParaRPr kumimoji="0" lang="ru-RU" sz="1400" b="1" i="0" u="none" strike="noStrike" kern="1200" cap="all" normalizeH="0" baseline="0" noProof="0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8" name="Заголовок 1"/>
          <p:cNvSpPr txBox="1">
            <a:spLocks/>
          </p:cNvSpPr>
          <p:nvPr/>
        </p:nvSpPr>
        <p:spPr>
          <a:xfrm>
            <a:off x="7668344" y="2204864"/>
            <a:ext cx="129614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ecology</a:t>
            </a:r>
            <a:endParaRPr kumimoji="0" lang="ru-RU" sz="14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1" name="Заголовок 1"/>
          <p:cNvSpPr txBox="1">
            <a:spLocks/>
          </p:cNvSpPr>
          <p:nvPr/>
        </p:nvSpPr>
        <p:spPr>
          <a:xfrm>
            <a:off x="7596336" y="2924944"/>
            <a:ext cx="116247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normalizeH="0" baseline="0" noProof="0" dirty="0" smtClean="0">
                <a:ln/>
                <a:solidFill>
                  <a:srgbClr val="00B05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time</a:t>
            </a:r>
            <a:endParaRPr kumimoji="0" lang="ru-RU" sz="1600" b="1" i="0" u="none" strike="noStrike" kern="1200" cap="all" normalizeH="0" baseline="0" noProof="0" dirty="0" smtClean="0">
              <a:ln/>
              <a:solidFill>
                <a:srgbClr val="00B05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7236296" y="3645024"/>
            <a:ext cx="2016224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1" i="0" u="none" strike="noStrike" kern="1200" cap="all" normalizeH="0" baseline="0" noProof="0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Energy</a:t>
            </a:r>
            <a:endParaRPr kumimoji="0" lang="ru-RU" sz="1200" b="1" i="0" u="none" strike="noStrike" kern="1200" cap="all" normalizeH="0" baseline="0" noProof="0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5" name="Заголовок 1"/>
          <p:cNvSpPr txBox="1">
            <a:spLocks/>
          </p:cNvSpPr>
          <p:nvPr/>
        </p:nvSpPr>
        <p:spPr>
          <a:xfrm>
            <a:off x="7596336" y="4365104"/>
            <a:ext cx="116247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normalizeH="0" baseline="0" noProof="0" dirty="0" smtClean="0">
                <a:ln/>
                <a:solidFill>
                  <a:srgbClr val="FF669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money</a:t>
            </a:r>
            <a:endParaRPr kumimoji="0" lang="ru-RU" sz="1600" b="1" i="0" u="none" strike="noStrike" kern="1200" cap="all" normalizeH="0" baseline="0" noProof="0" dirty="0" smtClean="0">
              <a:ln/>
              <a:solidFill>
                <a:srgbClr val="FF66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7" name="Заголовок 1"/>
          <p:cNvSpPr txBox="1">
            <a:spLocks/>
          </p:cNvSpPr>
          <p:nvPr/>
        </p:nvSpPr>
        <p:spPr>
          <a:xfrm>
            <a:off x="6804248" y="5069325"/>
            <a:ext cx="233975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normalizeH="0" baseline="0" noProof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Natural </a:t>
            </a:r>
            <a:r>
              <a:rPr kumimoji="0" lang="en-US" sz="1400" b="1" i="0" u="none" strike="noStrike" kern="1200" cap="all" normalizeH="0" baseline="0" noProof="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resourCes</a:t>
            </a:r>
            <a:endParaRPr kumimoji="0" lang="ru-RU" sz="1400" b="1" i="0" u="none" strike="noStrike" kern="1200" cap="all" normalizeH="0" baseline="0" noProof="0" dirty="0" smtClean="0"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9" name="Заголовок 1"/>
          <p:cNvSpPr txBox="1">
            <a:spLocks/>
          </p:cNvSpPr>
          <p:nvPr/>
        </p:nvSpPr>
        <p:spPr>
          <a:xfrm>
            <a:off x="7308304" y="5661248"/>
            <a:ext cx="1835696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6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Agriculture</a:t>
            </a:r>
            <a:endParaRPr kumimoji="0" lang="ru-RU" sz="1600" b="1" i="0" u="none" strike="noStrike" kern="1200" cap="all" normalizeH="0" baseline="0" noProof="0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" name="Номер слайда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-64156" y="1801943"/>
            <a:ext cx="3223959" cy="2616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en-US" sz="11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Complementary strategic resources</a:t>
            </a:r>
            <a:endParaRPr lang="ru-RU" sz="11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868144" y="1814244"/>
            <a:ext cx="3223959" cy="26161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en-US" sz="1100" b="1" spc="150" dirty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Complementary strategic resources</a:t>
            </a:r>
            <a:endParaRPr lang="ru-RU" sz="11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Прямая со стрелкой 40"/>
          <p:cNvCxnSpPr/>
          <p:nvPr/>
        </p:nvCxnSpPr>
        <p:spPr>
          <a:xfrm>
            <a:off x="4486908" y="1340768"/>
            <a:ext cx="72008" cy="5008314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2302272" y="3530442"/>
            <a:ext cx="5040560" cy="18002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 extrusionH="57150">
              <a:bevelT w="27940" h="12700" prst="convex"/>
              <a:contourClr>
                <a:srgbClr val="DDDDDD"/>
              </a:contourClr>
            </a:sp3d>
          </a:bodyPr>
          <a:lstStyle/>
          <a:p>
            <a:r>
              <a:rPr lang="en-US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AIM’S DEVIATIONS</a:t>
            </a:r>
            <a: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8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Variability</a:t>
            </a:r>
            <a:r>
              <a:rPr lang="ru-RU" sz="18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of </a:t>
            </a:r>
            <a:r>
              <a:rPr lang="fr-CH" sz="18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strategic</a:t>
            </a:r>
            <a:r>
              <a:rPr lang="ru-RU" sz="18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aims</a:t>
            </a:r>
            <a:endParaRPr lang="ru-RU" sz="1800" b="1" spc="150" dirty="0">
              <a:ln w="11430"/>
              <a:solidFill>
                <a:srgbClr val="F8F8F8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-102261" y="908720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Humanity</a:t>
            </a: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9929" y="6237312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Nature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-52436" y="2988109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kumimoji="0" lang="en-US" sz="25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Civilization</a:t>
            </a: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0" y="3284984"/>
            <a:ext cx="333948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Deconstruction</a:t>
            </a: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5804520" y="3284984"/>
            <a:ext cx="333948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Abstraction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707904" y="1988840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707904" y="2564904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868144" y="3014311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732240" y="3055875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720886" y="5877272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1473" y="5085184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91880" y="3014311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846445" y="2996952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Заголовок 1"/>
          <p:cNvSpPr txBox="1">
            <a:spLocks/>
          </p:cNvSpPr>
          <p:nvPr/>
        </p:nvSpPr>
        <p:spPr>
          <a:xfrm>
            <a:off x="3353615" y="1638401"/>
            <a:ext cx="223224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Creativity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3691060" y="2195736"/>
            <a:ext cx="1584176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Technology</a:t>
            </a:r>
            <a:endParaRPr kumimoji="0" lang="ru-RU" sz="16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Заголовок 1"/>
          <p:cNvSpPr txBox="1">
            <a:spLocks/>
          </p:cNvSpPr>
          <p:nvPr/>
        </p:nvSpPr>
        <p:spPr>
          <a:xfrm>
            <a:off x="3203848" y="5430417"/>
            <a:ext cx="252028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/>
                <a:solidFill>
                  <a:schemeClr val="accent3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kumimoji="0" lang="en-US" b="1" i="0" u="none" strike="noStrike" kern="1200" normalizeH="0" baseline="0" noProof="0" dirty="0" smtClean="0">
                <a:ln/>
                <a:solidFill>
                  <a:schemeClr val="accent3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Physical power</a:t>
            </a:r>
            <a:r>
              <a:rPr kumimoji="0" lang="ru-RU" b="1" i="0" u="none" strike="noStrike" kern="1200" normalizeH="0" baseline="0" noProof="0" dirty="0" smtClean="0">
                <a:ln/>
                <a:solidFill>
                  <a:schemeClr val="accent3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3766828" y="4615457"/>
            <a:ext cx="15121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/>
                <a:solidFill>
                  <a:schemeClr val="accent3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Commodity</a:t>
            </a:r>
            <a:endParaRPr kumimoji="0" lang="ru-RU" sz="1100" b="1" i="0" u="none" strike="noStrike" kern="1200" normalizeH="0" baseline="0" noProof="0" dirty="0" smtClean="0">
              <a:ln/>
              <a:solidFill>
                <a:schemeClr val="accent3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 rot="16200000">
            <a:off x="1920788" y="3404428"/>
            <a:ext cx="141399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Salvage</a:t>
            </a:r>
            <a:endParaRPr kumimoji="0" lang="ru-RU" sz="16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 rot="16200000">
            <a:off x="2496852" y="3440460"/>
            <a:ext cx="141399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Criminal</a:t>
            </a:r>
            <a:endParaRPr kumimoji="0" lang="ru-RU" sz="16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4" name="Заголовок 1"/>
          <p:cNvSpPr txBox="1">
            <a:spLocks/>
          </p:cNvSpPr>
          <p:nvPr/>
        </p:nvSpPr>
        <p:spPr>
          <a:xfrm rot="5400000">
            <a:off x="5906127" y="3429288"/>
            <a:ext cx="201226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Information</a:t>
            </a:r>
            <a:endParaRPr kumimoji="0" lang="ru-RU" sz="16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 rot="5400000">
            <a:off x="5292080" y="3377425"/>
            <a:ext cx="16561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Finances</a:t>
            </a:r>
            <a:endParaRPr kumimoji="0" lang="ru-RU" sz="16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3284984"/>
            <a:ext cx="226189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ts val="1200"/>
              </a:spcBef>
            </a:pPr>
            <a:r>
              <a:rPr lang="ru-RU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Industry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7" name="4-конечная звезда 26"/>
          <p:cNvSpPr/>
          <p:nvPr/>
        </p:nvSpPr>
        <p:spPr>
          <a:xfrm>
            <a:off x="4267536" y="3387466"/>
            <a:ext cx="504057" cy="303954"/>
          </a:xfrm>
          <a:prstGeom prst="star4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Номер слайда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гнутая вниз стрелка 7"/>
          <p:cNvSpPr/>
          <p:nvPr/>
        </p:nvSpPr>
        <p:spPr>
          <a:xfrm rot="18824320">
            <a:off x="2636565" y="2740181"/>
            <a:ext cx="6681319" cy="2372709"/>
          </a:xfrm>
          <a:prstGeom prst="curvedUp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-828600" y="1259632"/>
            <a:ext cx="9217024" cy="281744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10700" dirty="0" smtClean="0">
                <a:solidFill>
                  <a:srgbClr val="0000FF"/>
                </a:solidFill>
              </a:rPr>
              <a:t/>
            </a:r>
            <a:br>
              <a:rPr lang="ru-RU" sz="10700" dirty="0" smtClean="0">
                <a:solidFill>
                  <a:srgbClr val="0000FF"/>
                </a:solidFill>
              </a:rPr>
            </a:br>
            <a:r>
              <a:rPr lang="en-US" sz="10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Transit</a:t>
            </a:r>
            <a:r>
              <a:rPr lang="ru-RU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</a:t>
            </a:r>
            <a:r>
              <a:rPr lang="ru-RU" sz="10700" dirty="0" smtClean="0">
                <a:solidFill>
                  <a:srgbClr val="0000FF"/>
                </a:solidFill>
              </a:rPr>
              <a:t/>
            </a:r>
            <a:br>
              <a:rPr lang="ru-RU" sz="10700" dirty="0" smtClean="0">
                <a:solidFill>
                  <a:srgbClr val="0000FF"/>
                </a:solidFill>
              </a:rPr>
            </a:b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10" name="Заголовок 8"/>
          <p:cNvSpPr txBox="1">
            <a:spLocks/>
          </p:cNvSpPr>
          <p:nvPr/>
        </p:nvSpPr>
        <p:spPr>
          <a:xfrm>
            <a:off x="2915816" y="276999"/>
            <a:ext cx="5925344" cy="1207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Creative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society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-2988840" y="4398019"/>
            <a:ext cx="9144000" cy="50891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</a:t>
            </a: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Industrial world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0890" cy="53860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PRESENT SITUATION</a:t>
            </a:r>
            <a:r>
              <a:rPr lang="ru-RU" sz="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(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strategic crossroad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2" name="Выгнутая вниз стрелка 11"/>
          <p:cNvSpPr/>
          <p:nvPr/>
        </p:nvSpPr>
        <p:spPr>
          <a:xfrm rot="2624320">
            <a:off x="3125861" y="3861750"/>
            <a:ext cx="4573218" cy="1408564"/>
          </a:xfrm>
          <a:prstGeom prst="curvedUp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4797151"/>
            <a:ext cx="4752528" cy="63094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3500" dirty="0" smtClean="0"/>
              <a:t>Digital universe</a:t>
            </a:r>
            <a:endParaRPr lang="ru-RU" sz="35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770123"/>
            <a:ext cx="3491880" cy="63094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35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Deconstruction</a:t>
            </a:r>
            <a:endParaRPr lang="ru-RU" sz="3500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 rot="9620275">
            <a:off x="121721" y="2058767"/>
            <a:ext cx="1114281" cy="15616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505671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600" dirty="0">
                <a:solidFill>
                  <a:srgbClr val="0000FF"/>
                </a:solidFill>
              </a:rPr>
              <a:t/>
            </a:r>
            <a:br>
              <a:rPr lang="ru-RU" sz="9600" dirty="0">
                <a:solidFill>
                  <a:srgbClr val="0000FF"/>
                </a:solidFill>
              </a:rPr>
            </a:b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-117066" y="5720175"/>
            <a:ext cx="363589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              </a:t>
            </a:r>
            <a:r>
              <a:rPr lang="en-US" sz="3200" b="1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Involution</a:t>
            </a:r>
            <a:r>
              <a:rPr lang="ru-RU" sz="2400" b="1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2400" b="1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35496" y="4972340"/>
            <a:ext cx="731520" cy="942283"/>
          </a:xfrm>
          <a:prstGeom prst="curved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2828835" y="2996952"/>
            <a:ext cx="4032448" cy="952748"/>
          </a:xfrm>
          <a:prstGeom prst="rect">
            <a:avLst/>
          </a:prstGeo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Complex world system</a:t>
            </a:r>
            <a:endParaRPr kumimoji="0" lang="ru-RU" sz="4000" b="1" i="0" u="none" strike="noStrike" kern="120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752020" y="2204864"/>
            <a:ext cx="0" cy="13681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45773" y="4077072"/>
            <a:ext cx="0" cy="15841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840252" y="3725127"/>
            <a:ext cx="792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504799" y="3733676"/>
            <a:ext cx="64807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3"/>
          <p:cNvSpPr txBox="1">
            <a:spLocks/>
          </p:cNvSpPr>
          <p:nvPr/>
        </p:nvSpPr>
        <p:spPr>
          <a:xfrm>
            <a:off x="127779" y="44624"/>
            <a:ext cx="9001000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0000" endA="300" endPos="50000" dist="29997" dir="5400000" sy="-100000" algn="bl" rotWithShape="0"/>
                </a:effectLst>
                <a:uLnTx/>
                <a:uFillTx/>
                <a:ea typeface="+mj-ea"/>
                <a:cs typeface="Arial" panose="020B0604020202020204" pitchFamily="34" charset="0"/>
              </a:rPr>
              <a:t>COMPLEX WORLD</a:t>
            </a:r>
            <a:r>
              <a:rPr kumimoji="0" lang="ru-RU" sz="39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0000" endA="300" endPos="50000" dist="29997" dir="5400000" sy="-100000" algn="bl" rotWithShape="0"/>
                </a:effectLst>
                <a:uLnTx/>
                <a:uFillTx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ea typeface="+mj-ea"/>
                <a:cs typeface="Arial" panose="020B0604020202020204" pitchFamily="34" charset="0"/>
              </a:rPr>
              <a:t>EFFECTIVE SUBGECTS OF INTER-GLOBAL RELATIONS (MATRIX)</a:t>
            </a:r>
            <a:endParaRPr kumimoji="0" lang="ru-RU" sz="2100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uLnTx/>
              <a:uFillTx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3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2393758" y="5399856"/>
            <a:ext cx="52205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000" dirty="0" smtClean="0">
                <a:ln w="11430"/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CLOUDY ASSOSIATIONS</a:t>
            </a:r>
            <a:endParaRPr lang="ru-RU" sz="3000" dirty="0" smtClean="0">
              <a:ln w="11430"/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16" name="Заголовок 3"/>
          <p:cNvSpPr txBox="1">
            <a:spLocks/>
          </p:cNvSpPr>
          <p:nvPr/>
        </p:nvSpPr>
        <p:spPr>
          <a:xfrm>
            <a:off x="7236296" y="3150096"/>
            <a:ext cx="2195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300" b="1" cap="all" dirty="0" smtClean="0">
                <a:ln/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GEOCON</a:t>
            </a:r>
            <a:endParaRPr kumimoji="0" lang="ru-RU" sz="3300" b="1" i="0" u="none" strike="noStrike" kern="1200" cap="all" normalizeH="0" baseline="0" noProof="0" dirty="0">
              <a:ln/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3"/>
          <p:cNvSpPr txBox="1">
            <a:spLocks/>
          </p:cNvSpPr>
          <p:nvPr/>
        </p:nvSpPr>
        <p:spPr>
          <a:xfrm>
            <a:off x="-30336" y="3137643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cap="all" dirty="0" smtClean="0">
                <a:ln/>
                <a:solidFill>
                  <a:schemeClr val="bg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200" b="1" cap="all" dirty="0" err="1" smtClean="0">
                <a:ln/>
                <a:solidFill>
                  <a:schemeClr val="bg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+mj-lt"/>
                <a:ea typeface="+mj-ea"/>
                <a:cs typeface="+mj-cs"/>
              </a:rPr>
              <a:t>Nation-StateS</a:t>
            </a:r>
            <a:endParaRPr kumimoji="0" lang="ru-RU" sz="4400" b="1" i="0" u="none" strike="noStrike" kern="1200" cap="all" normalizeH="0" baseline="0" noProof="0" dirty="0">
              <a:ln/>
              <a:solidFill>
                <a:schemeClr val="bg1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3605" y="1619341"/>
            <a:ext cx="3024336" cy="6001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CORPORATIONS</a:t>
            </a:r>
            <a:endParaRPr lang="ru-RU" sz="33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-283793" y="2276872"/>
            <a:ext cx="4104456" cy="2312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normalizeH="0" baseline="0" noProof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Nation-state</a:t>
            </a:r>
            <a:endParaRPr lang="ru-RU" sz="3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lvl="1" algn="just">
              <a:spcBef>
                <a:spcPct val="0"/>
              </a:spcBef>
              <a:defRPr/>
            </a:pP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     </a:t>
            </a:r>
            <a:endParaRPr kumimoji="0" lang="ru-RU" sz="2400" b="1" i="0" u="none" strike="noStrike" kern="120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3275856" y="54868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419872" y="270892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3419872" y="486916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644008" y="620688"/>
            <a:ext cx="3816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World regulators</a:t>
            </a:r>
            <a:endParaRPr kumimoji="0" lang="ru-RU" sz="44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4716016" y="2492896"/>
            <a:ext cx="3816424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System-states</a:t>
            </a:r>
            <a:endParaRPr lang="ru-RU" sz="3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integrities</a:t>
            </a:r>
            <a:r>
              <a:rPr kumimoji="0" lang="ru-RU" sz="3200" b="1" i="0" u="none" strike="noStrike" kern="1200" cap="none" spc="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788024" y="5013176"/>
            <a:ext cx="3816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Subsidiaries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-198396" y="-16251"/>
            <a:ext cx="3059832" cy="6801232"/>
          </a:xfrm>
          <a:prstGeom prst="rect">
            <a:avLst/>
          </a:prstGeo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normalizeH="0" baseline="0" noProof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Geocon</a:t>
            </a:r>
            <a:endParaRPr kumimoji="0" lang="ru-RU" sz="48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627063" marR="0" lvl="0" indent="-627063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  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(</a:t>
            </a:r>
            <a:r>
              <a:rPr lang="fr-CH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political-economic     universe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)</a:t>
            </a:r>
            <a:endParaRPr kumimoji="0" lang="ru-RU" sz="2000" b="1" i="0" u="none" strike="noStrike" kern="120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2267744" y="292037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3182802" y="100860"/>
            <a:ext cx="6069718" cy="1143000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0"/>
              </a:spcBef>
              <a:defRPr/>
            </a:pPr>
            <a:endParaRPr lang="ru-RU" sz="3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Staff-economy</a:t>
            </a: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CH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(New North/Globe)</a:t>
            </a:r>
            <a:endParaRPr lang="ru-RU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275856" y="1133872"/>
            <a:ext cx="3816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32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Technologies </a:t>
            </a:r>
            <a:r>
              <a:rPr lang="ru-RU" sz="28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fr-CH" sz="28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West</a:t>
            </a:r>
            <a:r>
              <a:rPr lang="ru-RU" sz="28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3289344" y="2301366"/>
            <a:ext cx="57606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Industrial production</a:t>
            </a: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CH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(East)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2267744" y="1337370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Штриховая стрелка вправо 15"/>
          <p:cNvSpPr/>
          <p:nvPr/>
        </p:nvSpPr>
        <p:spPr>
          <a:xfrm>
            <a:off x="2287521" y="2424944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2299133" y="3592438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2318910" y="4554758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Штриховая стрелка вправо 18"/>
          <p:cNvSpPr/>
          <p:nvPr/>
        </p:nvSpPr>
        <p:spPr>
          <a:xfrm>
            <a:off x="2318910" y="5508104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Заголовок 3"/>
          <p:cNvSpPr txBox="1">
            <a:spLocks/>
          </p:cNvSpPr>
          <p:nvPr/>
        </p:nvSpPr>
        <p:spPr>
          <a:xfrm>
            <a:off x="3289344" y="3444366"/>
            <a:ext cx="4018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0"/>
              </a:spcBef>
              <a:defRPr/>
            </a:pPr>
            <a:r>
              <a:rPr lang="fr-CH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Raw Materials (South)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1" name="Заголовок 3"/>
          <p:cNvSpPr txBox="1">
            <a:spLocks/>
          </p:cNvSpPr>
          <p:nvPr/>
        </p:nvSpPr>
        <p:spPr>
          <a:xfrm>
            <a:off x="3347864" y="4365104"/>
            <a:ext cx="39604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fr-CH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Other (Hyper-North)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2" name="Заголовок 3"/>
          <p:cNvSpPr txBox="1">
            <a:spLocks/>
          </p:cNvSpPr>
          <p:nvPr/>
        </p:nvSpPr>
        <p:spPr>
          <a:xfrm>
            <a:off x="3347864" y="5301208"/>
            <a:ext cx="5796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Deconstruction</a:t>
            </a: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fr-CH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Deep South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4" name="Рисунок 23" descr="Китайские шары-головоломки (5 фото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9945"/>
            <a:ext cx="1857375" cy="16878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2"/>
          <p:cNvSpPr>
            <a:spLocks noChangeArrowheads="1"/>
          </p:cNvSpPr>
          <p:nvPr/>
        </p:nvSpPr>
        <p:spPr bwMode="auto">
          <a:xfrm>
            <a:off x="2220913" y="585788"/>
            <a:ext cx="1768475" cy="2727325"/>
          </a:xfrm>
          <a:prstGeom prst="diamond">
            <a:avLst/>
          </a:prstGeom>
          <a:solidFill>
            <a:srgbClr val="FF919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GYPER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NORTH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 flipH="1">
            <a:off x="-3175" y="1941513"/>
            <a:ext cx="2620963" cy="1371600"/>
          </a:xfrm>
          <a:prstGeom prst="parallelogram">
            <a:avLst>
              <a:gd name="adj" fmla="val 47772"/>
            </a:avLst>
          </a:prstGeom>
          <a:solidFill>
            <a:srgbClr val="BEBBF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ru-RU" sz="1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NEW NORTH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73025" y="3998913"/>
            <a:ext cx="2560638" cy="1371600"/>
          </a:xfrm>
          <a:prstGeom prst="parallelogram">
            <a:avLst>
              <a:gd name="adj" fmla="val 46672"/>
            </a:avLst>
          </a:prstGeom>
          <a:solidFill>
            <a:srgbClr val="FF998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WEST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>
            <a:off x="3608388" y="1941513"/>
            <a:ext cx="2620962" cy="1371600"/>
          </a:xfrm>
          <a:prstGeom prst="parallelogram">
            <a:avLst>
              <a:gd name="adj" fmla="val 47772"/>
            </a:avLst>
          </a:prstGeom>
          <a:solidFill>
            <a:srgbClr val="EBF7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NEW EAST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 flipH="1">
            <a:off x="3608388" y="3998913"/>
            <a:ext cx="2560637" cy="1371600"/>
          </a:xfrm>
          <a:prstGeom prst="parallelogram">
            <a:avLst>
              <a:gd name="adj" fmla="val 46672"/>
            </a:avLst>
          </a:prstGeom>
          <a:solidFill>
            <a:srgbClr val="CAF3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SOUTH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2114550" y="4037013"/>
            <a:ext cx="1984375" cy="2727325"/>
          </a:xfrm>
          <a:prstGeom prst="diamond">
            <a:avLst/>
          </a:prstGeom>
          <a:solidFill>
            <a:srgbClr val="E3C2A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DEEP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SOUTH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2373313" y="3008313"/>
            <a:ext cx="1493837" cy="13716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RF</a:t>
            </a:r>
            <a:endParaRPr kumimoji="0" lang="ru-RU" alt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-355931" y="-387424"/>
            <a:ext cx="9468544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alt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ru-RU" sz="2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PAX OECONOMICANA</a:t>
            </a:r>
            <a:r>
              <a:rPr kumimoji="0" lang="ru-RU" altLang="ru-RU" sz="2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ru-RU" sz="2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(via</a:t>
            </a:r>
            <a:r>
              <a:rPr kumimoji="0" lang="en-US" altLang="ru-RU" sz="23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Moscow meridian)</a:t>
            </a:r>
            <a:endParaRPr kumimoji="0" lang="ru-RU" altLang="ru-RU" sz="19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9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95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4426</TotalTime>
  <Words>311</Words>
  <Application>Microsoft Office PowerPoint</Application>
  <PresentationFormat>Экран (4:3)</PresentationFormat>
  <Paragraphs>164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                                                                                                  Rhodes Forum                                                                                        12th Annual Session                                                                                 September 25-29, 2014                                                                                                                             Alexander Neklessa  . Cartography of the New World Complex Discourse and Visual Presentation  </vt:lpstr>
      <vt:lpstr>Preadaptation</vt:lpstr>
      <vt:lpstr>GENOME of  HISTORY Dynamics of basic strategic resources</vt:lpstr>
      <vt:lpstr>AIM’S DEVIATIONS Variability of strategic aims</vt:lpstr>
      <vt:lpstr> Transit*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GLOCALIZATION (MUNICIPAL RECONFIGURATION OF CIVILIZATION)  The cross-border urban universe(meta-polis) </vt:lpstr>
      <vt:lpstr>Презентация PowerPoint</vt:lpstr>
      <vt:lpstr>5 methodological revolutions </vt:lpstr>
      <vt:lpstr>Management in complex environment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Стратегический ресурс общества</dc:title>
  <dc:creator>User</dc:creator>
  <cp:lastModifiedBy>Александр</cp:lastModifiedBy>
  <cp:revision>820</cp:revision>
  <cp:lastPrinted>2013-09-28T10:58:51Z</cp:lastPrinted>
  <dcterms:created xsi:type="dcterms:W3CDTF">2013-04-02T11:55:27Z</dcterms:created>
  <dcterms:modified xsi:type="dcterms:W3CDTF">2014-08-06T09:44:33Z</dcterms:modified>
</cp:coreProperties>
</file>