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84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3" r:id="rId12"/>
    <p:sldId id="274" r:id="rId13"/>
    <p:sldId id="272" r:id="rId14"/>
    <p:sldId id="277" r:id="rId15"/>
    <p:sldId id="279" r:id="rId16"/>
    <p:sldId id="280" r:id="rId17"/>
    <p:sldId id="276" r:id="rId18"/>
    <p:sldId id="281" r:id="rId19"/>
    <p:sldId id="282" r:id="rId20"/>
    <p:sldId id="285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4D1"/>
    <a:srgbClr val="F9F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8" autoAdjust="0"/>
    <p:restoredTop sz="94660"/>
  </p:normalViewPr>
  <p:slideViewPr>
    <p:cSldViewPr>
      <p:cViewPr varScale="1">
        <p:scale>
          <a:sx n="75" d="100"/>
          <a:sy n="7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 anchor="t" anchorCtr="0"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76864" cy="4525963"/>
          </a:xfrm>
        </p:spPr>
        <p:txBody>
          <a:bodyPr>
            <a:normAutofit/>
          </a:bodyPr>
          <a:lstStyle>
            <a:lvl1pPr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164288" y="6309320"/>
            <a:ext cx="1584176" cy="5486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r"/>
            <a:fld id="{238587F5-11B2-4EA8-BCAC-28E978BC4981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630932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Национальный центр развития</a:t>
            </a:r>
          </a:p>
          <a:p>
            <a:pPr algn="r"/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философии и искусств «Большая Волхонка»</a:t>
            </a:r>
          </a:p>
          <a:p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D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9A26-0777-46C7-AE4A-AA9DD9C382CA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12D9-EA77-4D19-895B-C9AEE772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slaid-00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756"/>
            <a:ext cx="8498655" cy="6009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Мировые тенденции в </a:t>
            </a:r>
            <a:r>
              <a:rPr lang="ru-RU" sz="2100" dirty="0" err="1" smtClean="0"/>
              <a:t>музеестроении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678" y="1285860"/>
            <a:ext cx="778674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 fontAlgn="base">
              <a:spcBef>
                <a:spcPct val="20000"/>
              </a:spcBef>
              <a:spcAft>
                <a:spcPct val="0"/>
              </a:spcAft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Среди основных трендов необходимо отметить:</a:t>
            </a:r>
          </a:p>
          <a:p>
            <a:pPr marL="0" lvl="1" indent="-457200" fontAlgn="base">
              <a:spcBef>
                <a:spcPct val="20000"/>
              </a:spcBef>
              <a:spcAft>
                <a:spcPct val="0"/>
              </a:spcAft>
              <a:tabLst>
                <a:tab pos="679450" algn="l"/>
              </a:tabLst>
              <a:defRPr/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Реконструкция традиционных музеев (Лувр)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Музей как фабрика художников, </a:t>
            </a:r>
            <a:r>
              <a:rPr lang="ru-RU" sz="1300" dirty="0" err="1" smtClean="0">
                <a:latin typeface="Arial Narrow" pitchFamily="34" charset="0"/>
              </a:rPr>
              <a:t>деятельностная</a:t>
            </a:r>
            <a:r>
              <a:rPr lang="ru-RU" sz="1300" dirty="0" smtClean="0">
                <a:latin typeface="Arial Narrow" pitchFamily="34" charset="0"/>
              </a:rPr>
              <a:t> мастерская, образовательная среда для художников, скульпторов, </a:t>
            </a:r>
            <a:r>
              <a:rPr lang="ru-RU" sz="1300" dirty="0" err="1" smtClean="0">
                <a:latin typeface="Arial Narrow" pitchFamily="34" charset="0"/>
              </a:rPr>
              <a:t>керамистов</a:t>
            </a:r>
            <a:r>
              <a:rPr lang="ru-RU" sz="1300" dirty="0" smtClean="0">
                <a:latin typeface="Arial Narrow" pitchFamily="34" charset="0"/>
              </a:rPr>
              <a:t>, где  снимают копии и обучаются работе с керамикой и т.д.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Музей как культурное пространство (Бильбао)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Музей как интеллектуальный курорт</a:t>
            </a:r>
          </a:p>
          <a:p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Мир с прошлого века последовательно прошел стадии простой реконструкции музеев в 1980-ые годы, стадии «работающих» музеев в 1990-ые, стадии культурного пространства в начале 200-ых годов, и сейчас подошел к стадии музея как пространства социального сотворчества.</a:t>
            </a: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1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Ресурсы и резервы института философии РАН в условиях современного развития</a:t>
            </a:r>
            <a:endParaRPr lang="ru-RU" sz="2100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6297"/>
            <a:ext cx="778674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Arial Narrow" pitchFamily="34" charset="0"/>
              </a:rPr>
              <a:t>Расширение сферы деятельности в области кадрового капитала России. Создание систем культурного развития кадрового потенциала.</a:t>
            </a:r>
          </a:p>
          <a:p>
            <a:r>
              <a:rPr lang="ru-RU" sz="1300" dirty="0" smtClean="0">
                <a:latin typeface="Arial Narrow" pitchFamily="34" charset="0"/>
              </a:rPr>
              <a:t> 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Расширение кадрового пространства философско-гуманитарной мысли: Картографирование (</a:t>
            </a:r>
            <a:r>
              <a:rPr lang="ru-RU" sz="1300" dirty="0" err="1" smtClean="0">
                <a:latin typeface="Arial Narrow" pitchFamily="34" charset="0"/>
              </a:rPr>
              <a:t>рейтингование</a:t>
            </a:r>
            <a:r>
              <a:rPr lang="ru-RU" sz="1300" dirty="0" smtClean="0">
                <a:latin typeface="Arial Narrow" pitchFamily="34" charset="0"/>
              </a:rPr>
              <a:t>, кластерный анализ портала «</a:t>
            </a:r>
            <a:r>
              <a:rPr lang="ru-RU" sz="1300" dirty="0" err="1" smtClean="0">
                <a:latin typeface="Arial Narrow" pitchFamily="34" charset="0"/>
              </a:rPr>
              <a:t>Интелрос</a:t>
            </a:r>
            <a:r>
              <a:rPr lang="ru-RU" sz="1300" dirty="0" smtClean="0">
                <a:latin typeface="Arial Narrow" pitchFamily="34" charset="0"/>
              </a:rPr>
              <a:t>») интеллектуального пространства   России.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Развитие системы «</a:t>
            </a:r>
            <a:r>
              <a:rPr lang="ru-RU" sz="1300" dirty="0" err="1" smtClean="0">
                <a:latin typeface="Arial Narrow" pitchFamily="34" charset="0"/>
              </a:rPr>
              <a:t>моллекулярных</a:t>
            </a:r>
            <a:r>
              <a:rPr lang="ru-RU" sz="1300" dirty="0" smtClean="0">
                <a:latin typeface="Arial Narrow" pitchFamily="34" charset="0"/>
              </a:rPr>
              <a:t>» исследовательских коллективов.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Развитие программы конкурсов лучших произведений и исследований в области   философско-гуманитарной мысли.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Создание клубного пространства. Философско-гуманитарный клуб «Красная площадь».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Расширение публичной сферы функционирования философской мысли. Развитие   </a:t>
            </a:r>
            <a:r>
              <a:rPr lang="ru-RU" sz="1300" dirty="0" err="1" smtClean="0">
                <a:latin typeface="Arial Narrow" pitchFamily="34" charset="0"/>
              </a:rPr>
              <a:t>мультимедийного</a:t>
            </a:r>
            <a:r>
              <a:rPr lang="ru-RU" sz="1300" dirty="0" smtClean="0">
                <a:latin typeface="Arial Narrow" pitchFamily="34" charset="0"/>
              </a:rPr>
              <a:t> интеллектуального пространства. Интеллектуальное интернет телевидение.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Создание цифровой фундаментальной библиотеки по философии и  гуманитарным наукам.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Создание цифрового банка аудио, видео и рукописных архивов философов Русского мира</a:t>
            </a:r>
            <a:endParaRPr lang="ru-RU" sz="13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8172400" cy="1012974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1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Мировые аналоги Института философии РАН</a:t>
            </a:r>
            <a:endParaRPr lang="ru-RU" sz="2100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678" y="1285860"/>
            <a:ext cx="778674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 fontAlgn="base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dirty="0" smtClean="0">
                <a:latin typeface="Arial Narrow" pitchFamily="34" charset="0"/>
              </a:rPr>
              <a:t>Среди основных аналогов необходимо назвать: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err="1" smtClean="0">
                <a:latin typeface="Arial Narrow" pitchFamily="34" charset="0"/>
              </a:rPr>
              <a:t>Stanford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University</a:t>
            </a:r>
            <a:endParaRPr lang="ru-RU" sz="15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err="1" smtClean="0">
                <a:latin typeface="Arial Narrow" pitchFamily="34" charset="0"/>
              </a:rPr>
              <a:t>The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Aspen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Institute</a:t>
            </a:r>
            <a:endParaRPr lang="ru-RU" sz="15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err="1" smtClean="0">
                <a:latin typeface="Arial Narrow" pitchFamily="34" charset="0"/>
              </a:rPr>
              <a:t>West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Point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Academics</a:t>
            </a:r>
            <a:endParaRPr lang="ru-RU" sz="15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err="1" smtClean="0">
                <a:latin typeface="Arial Narrow" pitchFamily="34" charset="0"/>
              </a:rPr>
              <a:t>Santa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Fe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Institute</a:t>
            </a:r>
            <a:endParaRPr lang="ru-RU" sz="1500" dirty="0" smtClean="0">
              <a:latin typeface="Arial Narrow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Arial Narrow" pitchFamily="34" charset="0"/>
              <a:ea typeface="SimSun" charset="0"/>
              <a:cs typeface="SimSun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 smtClean="0">
                <a:latin typeface="Arial Narrow" pitchFamily="34" charset="0"/>
              </a:rPr>
              <a:t>Миссия: Воспитание </a:t>
            </a:r>
            <a:r>
              <a:rPr lang="ru-RU" sz="1500" dirty="0" err="1" smtClean="0">
                <a:latin typeface="Arial Narrow" pitchFamily="34" charset="0"/>
              </a:rPr>
              <a:t>ценностно</a:t>
            </a:r>
            <a:r>
              <a:rPr lang="ru-RU" sz="1500" dirty="0" smtClean="0">
                <a:latin typeface="Arial Narrow" pitchFamily="34" charset="0"/>
              </a:rPr>
              <a:t>- ориентированного, культурного человека,  лидера.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 smtClean="0">
                <a:latin typeface="Arial Narrow" pitchFamily="34" charset="0"/>
              </a:rPr>
              <a:t>Область деятельности:</a:t>
            </a:r>
          </a:p>
          <a:p>
            <a:pPr marL="914400" lvl="1" indent="-4572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</a:rPr>
              <a:t>Фундаментальные вопросы принятия решений,</a:t>
            </a:r>
          </a:p>
          <a:p>
            <a:pPr marL="914400" lvl="1" indent="-4572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err="1" smtClean="0">
                <a:latin typeface="Arial Narrow" pitchFamily="34" charset="0"/>
              </a:rPr>
              <a:t>Дисскуссионные</a:t>
            </a:r>
            <a:r>
              <a:rPr lang="ru-RU" sz="1500" dirty="0" smtClean="0">
                <a:latin typeface="Arial Narrow" pitchFamily="34" charset="0"/>
              </a:rPr>
              <a:t>  площадки обсуждения предельных оснований, стратегий управления ,в ситуациях неопределенности или сложных систем</a:t>
            </a: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Факультет свободных искусств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678" y="1285860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Arial Narrow" pitchFamily="34" charset="0"/>
              </a:rPr>
              <a:t>На базе института (совместно с ГАУГН) планируется создание Факультета Свободных Искусств – образовательного учреждения, утверждающего новый гуманитарный формат высшего образования. Актуальность прочной философской основы в подготовке гуманитариев  подтверждается удручающим выпадением нравственной компоненты из образовательного процесса, очевидным дефицитом высокообразованных, </a:t>
            </a:r>
            <a:r>
              <a:rPr lang="ru-RU" sz="1300" dirty="0" err="1" smtClean="0">
                <a:latin typeface="Arial Narrow" pitchFamily="34" charset="0"/>
              </a:rPr>
              <a:t>креативных</a:t>
            </a:r>
            <a:r>
              <a:rPr lang="ru-RU" sz="1300" dirty="0" smtClean="0">
                <a:latin typeface="Arial Narrow" pitchFamily="34" charset="0"/>
              </a:rPr>
              <a:t>, национально ориентированных управленческих кадров. Опыт свидетельствует: навыки систематизации, онтологического видения и рефлексии помогают людям свободно ориентироваться в изменчивом, усложняющемся мире.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Факультет Свободных Искусств предполагает три формата обучения: высшее образование, курсы повышения квалификации для управленческих кадров и персональное гуманитарное образование для СЕО.</a:t>
            </a:r>
          </a:p>
          <a:p>
            <a:pPr algn="just"/>
            <a:endParaRPr lang="ru-RU" sz="1300" b="1" dirty="0" smtClean="0">
              <a:latin typeface="Arial Narrow" pitchFamily="34" charset="0"/>
            </a:endParaRPr>
          </a:p>
          <a:p>
            <a:pPr algn="just"/>
            <a:r>
              <a:rPr lang="ru-RU" sz="1300" b="1" dirty="0" smtClean="0">
                <a:latin typeface="Arial Narrow" pitchFamily="34" charset="0"/>
              </a:rPr>
              <a:t>Контингент ФСИ и ГАУГН станет одной из доминант, формирующих атмосферу человеческих контактов и взаимоотношений в районе «Большой Волхонки».</a:t>
            </a:r>
            <a:endParaRPr lang="ru-RU" sz="1300" dirty="0" smtClean="0">
              <a:latin typeface="Arial Narrow" pitchFamily="34" charset="0"/>
            </a:endParaRP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Зарубежные аналогии факультета свободных искусств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5128" y="1260602"/>
            <a:ext cx="775027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Arial Narrow" pitchFamily="34" charset="0"/>
              </a:rPr>
              <a:t>Средневековая традиция изучения семи свободных искусств получила свое наибольшее распространение в США, где многочисленные «колледжи свободных искусств» предлагают </a:t>
            </a:r>
            <a:r>
              <a:rPr lang="ru-RU" sz="1300" dirty="0" err="1" smtClean="0">
                <a:latin typeface="Arial Narrow" pitchFamily="34" charset="0"/>
              </a:rPr>
              <a:t>двух-четырехгодичные</a:t>
            </a:r>
            <a:r>
              <a:rPr lang="ru-RU" sz="1300" dirty="0" smtClean="0">
                <a:latin typeface="Arial Narrow" pitchFamily="34" charset="0"/>
              </a:rPr>
              <a:t> программы, основанные на углубленном изучении Математики (включая курсы арифметики, музыки, астрономии и геометрии), языка (иностранных языков, риторики и грамматики и навыков письменной речи родного языка), Гуманитарных дисциплин (с акцентом на философию, обществознание, историю). 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Часть таких колледжей является уважаемыми и престижными заведениями, предлагающими программы дополнительного обучения, связанными с </a:t>
            </a:r>
            <a:r>
              <a:rPr lang="ru-RU" sz="1300" dirty="0" err="1" smtClean="0">
                <a:latin typeface="Arial Narrow" pitchFamily="34" charset="0"/>
              </a:rPr>
              <a:t>бизнес-школами</a:t>
            </a:r>
            <a:r>
              <a:rPr lang="ru-RU" sz="1300" dirty="0" smtClean="0">
                <a:latin typeface="Arial Narrow" pitchFamily="34" charset="0"/>
              </a:rPr>
              <a:t>. Обучение на трех факультетах ГАУГН в ИФ РАН: философии, политологии и восточных языков – строится ровно по такому же принципу.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Многие колледжи свободных искусств делают акцент на изучение религии, религиозной истории, что в случае с  ИФ РАН открывает путь к совместным программам, например, с созданным недавно Патриаршим Российским православным университетом).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Образцом для ФСИ мог бы стать </a:t>
            </a:r>
          </a:p>
          <a:p>
            <a:pPr algn="just"/>
            <a:r>
              <a:rPr lang="en-US" sz="1300" dirty="0" smtClean="0">
                <a:latin typeface="Arial Narrow" pitchFamily="34" charset="0"/>
              </a:rPr>
              <a:t>Amherst College</a:t>
            </a:r>
            <a:r>
              <a:rPr lang="ru-RU" sz="1300" dirty="0" smtClean="0">
                <a:latin typeface="Arial Narrow" pitchFamily="34" charset="0"/>
              </a:rPr>
              <a:t> в Массачусетсе </a:t>
            </a:r>
            <a:r>
              <a:rPr lang="en-US" sz="1300" dirty="0" smtClean="0">
                <a:latin typeface="Arial Narrow" pitchFamily="34" charset="0"/>
              </a:rPr>
              <a:t> – </a:t>
            </a:r>
            <a:r>
              <a:rPr lang="ru-RU" sz="1300" dirty="0" smtClean="0">
                <a:latin typeface="Arial Narrow" pitchFamily="34" charset="0"/>
              </a:rPr>
              <a:t>особенностью которого является обучение в малых группах, с тесным контактом преподаватель-студент, по методу Сократа. </a:t>
            </a:r>
            <a:r>
              <a:rPr lang="en-US" sz="1300" dirty="0" smtClean="0">
                <a:latin typeface="Arial Narrow" pitchFamily="34" charset="0"/>
              </a:rPr>
              <a:t>Amherst</a:t>
            </a:r>
            <a:r>
              <a:rPr lang="ru-RU" sz="1300" dirty="0" smtClean="0">
                <a:latin typeface="Arial Narrow" pitchFamily="34" charset="0"/>
              </a:rPr>
              <a:t>, предлагая учебную программу свободных искусств, входит в десятку лучших вузов США по рейтингу </a:t>
            </a:r>
            <a:r>
              <a:rPr lang="en-US" sz="1300" dirty="0" smtClean="0">
                <a:latin typeface="Arial Narrow" pitchFamily="34" charset="0"/>
              </a:rPr>
              <a:t>Forbes.</a:t>
            </a:r>
            <a:endParaRPr lang="ru-RU" sz="13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Центр комплексных исследований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678" y="1285860"/>
            <a:ext cx="7786742" cy="214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dirty="0" smtClean="0">
                <a:latin typeface="Arial Narrow" pitchFamily="34" charset="0"/>
              </a:rPr>
              <a:t>Компетенции: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</a:rPr>
              <a:t>Изучение сложных систем (природных, биологических, технических, социальных);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</a:rPr>
              <a:t>Методы борьбы за доминирование без применении конвенциональных боевых средств;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</a:rPr>
              <a:t>Онтологические основания знания и действия в ситуации неопределенности</a:t>
            </a:r>
          </a:p>
          <a:p>
            <a:pPr lvl="0" algn="just"/>
            <a:endParaRPr lang="ru-RU" sz="1500" dirty="0" smtClean="0">
              <a:latin typeface="Arial Narrow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 smtClean="0">
                <a:latin typeface="Arial Narrow" pitchFamily="34" charset="0"/>
              </a:rPr>
              <a:t>Эффективность и целесообразность подобных исследовательских центров доказана мировым опытом.</a:t>
            </a: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Мировые аналоги центра комплексных исследований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7786742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500" dirty="0" smtClean="0">
                <a:latin typeface="Arial Narrow" pitchFamily="34" charset="0"/>
              </a:rPr>
              <a:t>RAND</a:t>
            </a:r>
            <a:r>
              <a:rPr lang="ru-RU" sz="1500" dirty="0" smtClean="0">
                <a:latin typeface="Arial Narrow" pitchFamily="34" charset="0"/>
              </a:rPr>
              <a:t> с</a:t>
            </a:r>
            <a:r>
              <a:rPr lang="en-US" sz="1500" dirty="0" err="1" smtClean="0">
                <a:latin typeface="Arial Narrow" pitchFamily="34" charset="0"/>
              </a:rPr>
              <a:t>orporation</a:t>
            </a:r>
            <a:r>
              <a:rPr lang="ru-RU" sz="1500" dirty="0" smtClean="0">
                <a:latin typeface="Arial Narrow" pitchFamily="34" charset="0"/>
              </a:rPr>
              <a:t>:</a:t>
            </a:r>
            <a:endParaRPr lang="en-US" sz="15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Совершенствование существующей политики и принципов принятия решения. Поиск ответов на глобальные вызовы</a:t>
            </a:r>
          </a:p>
          <a:p>
            <a:pPr algn="just">
              <a:buClrTx/>
              <a:buSz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dirty="0" smtClean="0">
              <a:latin typeface="Arial Narrow" pitchFamily="34" charset="0"/>
            </a:endParaRPr>
          </a:p>
          <a:p>
            <a:pPr algn="just">
              <a:buClrTx/>
              <a:buSz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1500" dirty="0" err="1" smtClean="0">
                <a:latin typeface="Arial Narrow" pitchFamily="34" charset="0"/>
              </a:rPr>
              <a:t>Institute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for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National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Strategic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Studies</a:t>
            </a:r>
            <a:r>
              <a:rPr lang="en-US" sz="1500" dirty="0" smtClean="0">
                <a:latin typeface="Arial Narrow" pitchFamily="34" charset="0"/>
              </a:rPr>
              <a:t> (National </a:t>
            </a:r>
            <a:r>
              <a:rPr lang="en-US" sz="1500" dirty="0" err="1" smtClean="0">
                <a:latin typeface="Arial Narrow" pitchFamily="34" charset="0"/>
              </a:rPr>
              <a:t>Defence</a:t>
            </a:r>
            <a:r>
              <a:rPr lang="en-US" sz="1500" dirty="0" smtClean="0">
                <a:latin typeface="Arial Narrow" pitchFamily="34" charset="0"/>
              </a:rPr>
              <a:t> University)</a:t>
            </a:r>
            <a:r>
              <a:rPr lang="ru-RU" sz="1500" dirty="0" smtClean="0">
                <a:latin typeface="Arial Narrow" pitchFamily="34" charset="0"/>
              </a:rPr>
              <a:t>:</a:t>
            </a:r>
            <a:endParaRPr lang="en-US" sz="15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Ведет м</a:t>
            </a:r>
            <a:r>
              <a:rPr lang="en-US" sz="1300" dirty="0" err="1" smtClean="0">
                <a:latin typeface="Arial Narrow" pitchFamily="34" charset="0"/>
              </a:rPr>
              <a:t>ультидисциплинарные</a:t>
            </a:r>
            <a:r>
              <a:rPr lang="en-US" sz="1300" dirty="0" smtClean="0">
                <a:latin typeface="Arial Narrow" pitchFamily="34" charset="0"/>
              </a:rPr>
              <a:t> </a:t>
            </a:r>
            <a:r>
              <a:rPr lang="en-US" sz="1300" dirty="0" err="1" smtClean="0">
                <a:latin typeface="Arial Narrow" pitchFamily="34" charset="0"/>
              </a:rPr>
              <a:t>образовательные</a:t>
            </a:r>
            <a:r>
              <a:rPr lang="en-US" sz="1300" dirty="0" smtClean="0">
                <a:latin typeface="Arial Narrow" pitchFamily="34" charset="0"/>
              </a:rPr>
              <a:t> и </a:t>
            </a:r>
            <a:r>
              <a:rPr lang="en-US" sz="1300" dirty="0" err="1" smtClean="0">
                <a:latin typeface="Arial Narrow" pitchFamily="34" charset="0"/>
              </a:rPr>
              <a:t>исследовательские</a:t>
            </a:r>
            <a:r>
              <a:rPr lang="en-US" sz="1300" dirty="0" smtClean="0">
                <a:latin typeface="Arial Narrow" pitchFamily="34" charset="0"/>
              </a:rPr>
              <a:t> </a:t>
            </a:r>
            <a:r>
              <a:rPr lang="en-US" sz="1300" dirty="0" err="1" smtClean="0">
                <a:latin typeface="Arial Narrow" pitchFamily="34" charset="0"/>
              </a:rPr>
              <a:t>программы</a:t>
            </a:r>
            <a:r>
              <a:rPr lang="en-US" sz="1300" dirty="0" smtClean="0">
                <a:latin typeface="Arial Narrow" pitchFamily="34" charset="0"/>
              </a:rPr>
              <a:t> </a:t>
            </a:r>
            <a:r>
              <a:rPr lang="en-US" sz="1300" dirty="0" err="1" smtClean="0">
                <a:latin typeface="Arial Narrow" pitchFamily="34" charset="0"/>
              </a:rPr>
              <a:t>подготовки</a:t>
            </a:r>
            <a:r>
              <a:rPr lang="en-US" sz="1300" dirty="0" smtClean="0">
                <a:latin typeface="Arial Narrow" pitchFamily="34" charset="0"/>
              </a:rPr>
              <a:t> </a:t>
            </a:r>
            <a:r>
              <a:rPr lang="en-US" sz="1300" dirty="0" err="1" smtClean="0">
                <a:latin typeface="Arial Narrow" pitchFamily="34" charset="0"/>
              </a:rPr>
              <a:t>военных</a:t>
            </a:r>
            <a:r>
              <a:rPr lang="en-US" sz="1300" dirty="0" smtClean="0">
                <a:latin typeface="Arial Narrow" pitchFamily="34" charset="0"/>
              </a:rPr>
              <a:t> и </a:t>
            </a:r>
            <a:r>
              <a:rPr lang="en-US" sz="1300" dirty="0" err="1" smtClean="0">
                <a:latin typeface="Arial Narrow" pitchFamily="34" charset="0"/>
              </a:rPr>
              <a:t>гражданских</a:t>
            </a:r>
            <a:r>
              <a:rPr lang="en-US" sz="1300" dirty="0" smtClean="0">
                <a:latin typeface="Arial Narrow" pitchFamily="34" charset="0"/>
              </a:rPr>
              <a:t> </a:t>
            </a:r>
            <a:r>
              <a:rPr lang="en-US" sz="1300" dirty="0" err="1" smtClean="0">
                <a:latin typeface="Arial Narrow" pitchFamily="34" charset="0"/>
              </a:rPr>
              <a:t>лидеров</a:t>
            </a:r>
            <a:r>
              <a:rPr lang="ru-RU" sz="1300" dirty="0" smtClean="0">
                <a:latin typeface="Arial Narrow" pitchFamily="34" charset="0"/>
              </a:rPr>
              <a:t>.</a:t>
            </a:r>
            <a:r>
              <a:rPr lang="en-US" sz="1300" dirty="0" smtClean="0">
                <a:latin typeface="Arial Narrow" pitchFamily="34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dirty="0" smtClean="0">
              <a:latin typeface="Arial Narrow" pitchFamily="34" charset="0"/>
            </a:endParaRPr>
          </a:p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500" dirty="0" err="1" smtClean="0">
                <a:latin typeface="Arial Narrow" pitchFamily="34" charset="0"/>
              </a:rPr>
              <a:t>Futuribles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ru-RU" sz="1500" dirty="0" smtClean="0">
                <a:latin typeface="Arial Narrow" pitchFamily="34" charset="0"/>
              </a:rPr>
              <a:t>(</a:t>
            </a:r>
            <a:r>
              <a:rPr lang="ru-RU" sz="1500" dirty="0" err="1" smtClean="0">
                <a:latin typeface="Arial Narrow" pitchFamily="34" charset="0"/>
              </a:rPr>
              <a:t>Футурибль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ru-RU" sz="1500" dirty="0" smtClean="0">
                <a:latin typeface="Arial Narrow" pitchFamily="34" charset="0"/>
              </a:rPr>
              <a:t>- возможное будущее):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Независимый центр исследований будущего,  миссия которого: способствовать лучшему пониманию будущего, исследовать то, что может случиться</a:t>
            </a: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8029556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Стратегия захвата смыслового пространства в эпоху интернета: проект «</a:t>
            </a:r>
            <a:r>
              <a:rPr lang="ru-RU" sz="2100" b="1" dirty="0" smtClean="0"/>
              <a:t>Ф</a:t>
            </a:r>
            <a:r>
              <a:rPr lang="ru-RU" sz="2100" dirty="0" smtClean="0"/>
              <a:t>».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678" y="1643050"/>
            <a:ext cx="796704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72174"/>
            <a:ext cx="86781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Философия в эпоху интернета становится максимально актуальной: технологии открывают широкие возможности захвата смысловых пространств, выстраивая коммуникационную сеть напрямую, без посредников. ИФ РАН обладает уникальным </a:t>
            </a:r>
            <a:r>
              <a:rPr lang="ru-RU" sz="1200" dirty="0" err="1" smtClean="0">
                <a:latin typeface="Arial Narrow" pitchFamily="34" charset="0"/>
              </a:rPr>
              <a:t>контентом</a:t>
            </a:r>
            <a:r>
              <a:rPr lang="ru-RU" sz="1200" dirty="0" smtClean="0">
                <a:latin typeface="Arial Narrow" pitchFamily="34" charset="0"/>
              </a:rPr>
              <a:t>, который, будучи размещенным в среде интернета на современных технологических платформах, может создать мощнейшую интеллектуальную площадку</a:t>
            </a:r>
            <a:r>
              <a:rPr lang="en-US" sz="1200" dirty="0" smtClean="0">
                <a:latin typeface="Arial Narrow" pitchFamily="34" charset="0"/>
              </a:rPr>
              <a:t>. </a:t>
            </a:r>
            <a:r>
              <a:rPr lang="ru-RU" sz="1200" dirty="0" smtClean="0">
                <a:latin typeface="Arial Narrow" pitchFamily="34" charset="0"/>
              </a:rPr>
              <a:t>Элементами такого проекта могли бы стать: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 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Выход интеллектуальных журналов и альманахов ИФРАН на платформе </a:t>
            </a:r>
            <a:r>
              <a:rPr lang="ru-RU" sz="1200" dirty="0" err="1" smtClean="0">
                <a:latin typeface="Arial Narrow" pitchFamily="34" charset="0"/>
              </a:rPr>
              <a:t>iPad</a:t>
            </a:r>
            <a:r>
              <a:rPr lang="ru-RU" sz="1200" dirty="0" smtClean="0">
                <a:latin typeface="Arial Narrow" pitchFamily="34" charset="0"/>
              </a:rPr>
              <a:t>. В новый формат представления материалов – журнал «</a:t>
            </a:r>
            <a:r>
              <a:rPr lang="ru-RU" sz="1200" b="1" dirty="0" smtClean="0">
                <a:latin typeface="Arial Narrow" pitchFamily="34" charset="0"/>
              </a:rPr>
              <a:t>Ф</a:t>
            </a:r>
            <a:r>
              <a:rPr lang="ru-RU" sz="1200" dirty="0" smtClean="0">
                <a:latin typeface="Arial Narrow" pitchFamily="34" charset="0"/>
              </a:rPr>
              <a:t>» – станет событием в мире новых </a:t>
            </a:r>
            <a:r>
              <a:rPr lang="ru-RU" sz="1200" dirty="0" err="1" smtClean="0">
                <a:latin typeface="Arial Narrow" pitchFamily="34" charset="0"/>
              </a:rPr>
              <a:t>медиа</a:t>
            </a:r>
            <a:r>
              <a:rPr lang="ru-RU" sz="1200" dirty="0" smtClean="0">
                <a:latin typeface="Arial Narrow" pitchFamily="34" charset="0"/>
              </a:rPr>
              <a:t>, что позволит привлечь к   философскому анализу актуальных проблем, например, таких как дилеммы свободы и безопасности в современном мире,  вопросы интеллектуальной собственности, развития биотехнологий и генной инженерии и  пр.,  более активную часть населения.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 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На сегодняшний день одним из наиболее влиятельным информационным ресурсом в мире является </a:t>
            </a:r>
            <a:r>
              <a:rPr lang="ru-RU" sz="1200" dirty="0" err="1" smtClean="0">
                <a:latin typeface="Arial Narrow" pitchFamily="34" charset="0"/>
              </a:rPr>
              <a:t>Wikipedia</a:t>
            </a:r>
            <a:r>
              <a:rPr lang="ru-RU" sz="1200" dirty="0" smtClean="0">
                <a:latin typeface="Arial Narrow" pitchFamily="34" charset="0"/>
              </a:rPr>
              <a:t>, качество которой иногда хромает. ИФ РАН возьмет на себя поддержку пространств </a:t>
            </a:r>
            <a:r>
              <a:rPr lang="ru-RU" sz="1200" dirty="0" err="1" smtClean="0">
                <a:latin typeface="Arial Narrow" pitchFamily="34" charset="0"/>
              </a:rPr>
              <a:t>Википедии</a:t>
            </a:r>
            <a:r>
              <a:rPr lang="ru-RU" sz="1200" dirty="0" smtClean="0">
                <a:latin typeface="Arial Narrow" pitchFamily="34" charset="0"/>
              </a:rPr>
              <a:t> на русском и английском языках, посвященных философии, в частности традициям и персонам русской философской мысли, интегрируя эту работу с журналом «</a:t>
            </a:r>
            <a:r>
              <a:rPr lang="ru-RU" sz="1200" b="1" dirty="0" smtClean="0">
                <a:latin typeface="Arial Narrow" pitchFamily="34" charset="0"/>
              </a:rPr>
              <a:t>Ф»</a:t>
            </a:r>
            <a:r>
              <a:rPr lang="ru-RU" sz="1200" dirty="0" smtClean="0">
                <a:latin typeface="Arial Narrow" pitchFamily="34" charset="0"/>
              </a:rPr>
              <a:t>. </a:t>
            </a:r>
          </a:p>
          <a:p>
            <a:pPr algn="just"/>
            <a:endParaRPr lang="ru-RU" sz="1200" dirty="0" smtClean="0">
              <a:latin typeface="Arial Narrow" pitchFamily="34" charset="0"/>
            </a:endParaRPr>
          </a:p>
          <a:p>
            <a:pPr algn="just"/>
            <a:r>
              <a:rPr lang="ru-RU" sz="1200" dirty="0" smtClean="0">
                <a:latin typeface="Arial Narrow" pitchFamily="34" charset="0"/>
              </a:rPr>
              <a:t>Частью проекта «</a:t>
            </a:r>
            <a:r>
              <a:rPr lang="ru-RU" sz="1200" b="1" dirty="0" smtClean="0">
                <a:latin typeface="Arial Narrow" pitchFamily="34" charset="0"/>
              </a:rPr>
              <a:t>Ф</a:t>
            </a:r>
            <a:r>
              <a:rPr lang="ru-RU" sz="1200" dirty="0" smtClean="0">
                <a:latin typeface="Arial Narrow" pitchFamily="34" charset="0"/>
              </a:rPr>
              <a:t>» станет размещение в </a:t>
            </a:r>
            <a:r>
              <a:rPr lang="ru-RU" sz="1200" dirty="0" err="1" smtClean="0">
                <a:latin typeface="Arial Narrow" pitchFamily="34" charset="0"/>
              </a:rPr>
              <a:t>Twitter</a:t>
            </a:r>
            <a:r>
              <a:rPr lang="ru-RU" sz="1200" dirty="0" smtClean="0">
                <a:latin typeface="Arial Narrow" pitchFamily="34" charset="0"/>
              </a:rPr>
              <a:t> дневников великих философов, с привязкой к современному календарю. Такой проект позволит совместить с ритмом жизни современников жизнь и размышления величайших мыслителей через последовательное раскрытие сути и динамики их творчества, </a:t>
            </a:r>
            <a:r>
              <a:rPr lang="ru-RU" sz="1200" dirty="0" err="1" smtClean="0">
                <a:latin typeface="Arial Narrow" pitchFamily="34" charset="0"/>
              </a:rPr>
              <a:t>окрывая</a:t>
            </a:r>
            <a:r>
              <a:rPr lang="ru-RU" sz="1200" dirty="0" smtClean="0">
                <a:latin typeface="Arial Narrow" pitchFamily="34" charset="0"/>
              </a:rPr>
              <a:t> детали, ускользающие, например, при обычном чтении.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 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Лекции, проходящие в институте, станут Лекциями 2.0: они будут записываться на видео, перерабатываться в когнитивные карты (</a:t>
            </a:r>
            <a:r>
              <a:rPr lang="ru-RU" sz="1200" dirty="0" err="1" smtClean="0">
                <a:latin typeface="Arial Narrow" pitchFamily="34" charset="0"/>
              </a:rPr>
              <a:t>mindmaps</a:t>
            </a:r>
            <a:r>
              <a:rPr lang="ru-RU" sz="1200" dirty="0" smtClean="0">
                <a:latin typeface="Arial Narrow" pitchFamily="34" charset="0"/>
              </a:rPr>
              <a:t>), и совместно анализироваться в интернете студентами и сотрудниками института. Процесс философской работы станет понятнее и доступнее для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err="1" smtClean="0"/>
              <a:t>Логистическая</a:t>
            </a:r>
            <a:r>
              <a:rPr lang="ru-RU" sz="2100" dirty="0" smtClean="0"/>
              <a:t> модель центра 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5606" y="1267388"/>
            <a:ext cx="78212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err="1" smtClean="0">
                <a:latin typeface="Arial Narrow" pitchFamily="34" charset="0"/>
              </a:rPr>
              <a:t>Логистическая</a:t>
            </a:r>
            <a:r>
              <a:rPr lang="ru-RU" sz="1300" dirty="0" smtClean="0">
                <a:latin typeface="Arial Narrow" pitchFamily="34" charset="0"/>
              </a:rPr>
              <a:t> модель потоков построена по принципу воронки. На входе  - целевая группа. На выходе – творческие, </a:t>
            </a:r>
            <a:r>
              <a:rPr lang="ru-RU" sz="1300" dirty="0" err="1" smtClean="0">
                <a:latin typeface="Arial Narrow" pitchFamily="34" charset="0"/>
              </a:rPr>
              <a:t>креативные</a:t>
            </a:r>
            <a:r>
              <a:rPr lang="ru-RU" sz="1300" dirty="0" smtClean="0">
                <a:latin typeface="Arial Narrow" pitchFamily="34" charset="0"/>
              </a:rPr>
              <a:t> люди, обладающие значительным культурным и моральным капиталом, обладающих собственной идентичностью со страной и обществом. 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К целевой группе могут относится: люди, использующие смысловое пространство, люди желающие посетить рекреационную зону и провести время с пользой, люди интересующееся культурным наследием. Вход  в модель для каждой отдельной целевой аудитории возможен на любом из указанных ниже уровней. 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К уровням модели, изложенным в нисходящем порядке, следует отнести: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1.Смысловое пространство в сети интернет и </a:t>
            </a:r>
            <a:r>
              <a:rPr lang="ru-RU" sz="1300" dirty="0" err="1" smtClean="0">
                <a:latin typeface="Arial Narrow" pitchFamily="34" charset="0"/>
              </a:rPr>
              <a:t>масс-медиа</a:t>
            </a:r>
            <a:r>
              <a:rPr lang="ru-RU" sz="1300" dirty="0" smtClean="0">
                <a:latin typeface="Arial Narrow" pitchFamily="34" charset="0"/>
              </a:rPr>
              <a:t>. 2.Усадебно–парковое пространство.3. Музей нового типа. 4.Факультет свободных искусств. 5.Институт философии РАН. 6.Система клубов смысловой актуализации и поиска ответов на глобальные вызовы. 7.Центр комплексных исследований. 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Одним из основных является принцип неделимости элементов модели и существования их в едином пространстве, что усиливает синергетический эффект компонент, мотивацию участников и их личную активность. Простыми словами это можно выразить так - любой действенный водоворот не может существовать по частям.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Качественно воронка функционирует сверху вниз, а экономически, воронка закручивается снизу вверх, от основания выхода к широкому входу. Это позволяет последовательно формировать, оттачивать и совершенствовать инструменты каждого отдельного уровня модели как отдельного проекта в терминах проектного управления. </a:t>
            </a:r>
            <a:endParaRPr lang="ru-RU" sz="13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Будущее, которое возможно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78674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1300" dirty="0" smtClean="0">
                <a:latin typeface="Arial Narrow" pitchFamily="34" charset="0"/>
              </a:rPr>
              <a:t>Россия экономически востребована мировым пространством, но культурно им отторгается. Этот постулат обуславливает следующее видение Национального центра развития философии и искусства «Большая Волхонка»:</a:t>
            </a:r>
          </a:p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Создание, поддержание и внедрение привлекательной, </a:t>
            </a:r>
            <a:r>
              <a:rPr lang="ru-RU" sz="1300" dirty="0" err="1" smtClean="0">
                <a:latin typeface="Arial Narrow" pitchFamily="34" charset="0"/>
              </a:rPr>
              <a:t>высокоинтегрированной</a:t>
            </a:r>
            <a:r>
              <a:rPr lang="ru-RU" sz="1300" dirty="0" smtClean="0">
                <a:latin typeface="Arial Narrow" pitchFamily="34" charset="0"/>
              </a:rPr>
              <a:t>, активно-адаптивной городской среды;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Место синхронизации и взаимодействия сложных культурных, духовных и научных объектов;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Плацдарм разработки и внедрения принципиально новых сложных комплексных пространств , вырабатывающих высокое культурное напряжение за счет разнообразия форм и механизмов синергетического воздействия;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Создание условий и среды для формирования высококвалифицированных кадров, роста культурного человеческого капитала страны;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Опыт формирования будущего через комплексные концептуальные проекты развития.</a:t>
            </a: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Оглавление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071546"/>
            <a:ext cx="78581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 Narrow" pitchFamily="34" charset="0"/>
              </a:rPr>
              <a:t>Пространство проекта «Большая Волхонка»</a:t>
            </a:r>
            <a:r>
              <a:rPr lang="en-US" sz="1300" dirty="0" smtClean="0">
                <a:latin typeface="Arial Narrow" pitchFamily="34" charset="0"/>
              </a:rPr>
              <a:t>.</a:t>
            </a:r>
            <a:r>
              <a:rPr lang="ru-RU" sz="1400" dirty="0" smtClean="0"/>
              <a:t>Середина </a:t>
            </a:r>
            <a:r>
              <a:rPr lang="en-US" sz="1400" dirty="0" smtClean="0"/>
              <a:t>XIX</a:t>
            </a:r>
            <a:r>
              <a:rPr lang="ru-RU" sz="1400" dirty="0" smtClean="0"/>
              <a:t> - начало </a:t>
            </a:r>
            <a:r>
              <a:rPr lang="en-US" sz="1400" dirty="0" smtClean="0"/>
              <a:t>XX</a:t>
            </a:r>
            <a:r>
              <a:rPr lang="ru-RU" sz="1400" dirty="0" smtClean="0"/>
              <a:t> веков</a:t>
            </a:r>
            <a:r>
              <a:rPr lang="ru-RU" sz="1300" dirty="0" smtClean="0">
                <a:latin typeface="Arial Narrow" pitchFamily="34" charset="0"/>
              </a:rPr>
              <a:t>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3 </a:t>
            </a:r>
          </a:p>
          <a:p>
            <a:r>
              <a:rPr lang="ru-RU" sz="1300" dirty="0" smtClean="0">
                <a:latin typeface="Arial Narrow" pitchFamily="34" charset="0"/>
              </a:rPr>
              <a:t>Задача проекта	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4</a:t>
            </a:r>
          </a:p>
          <a:p>
            <a:r>
              <a:rPr lang="ru-RU" sz="1300" dirty="0" smtClean="0">
                <a:latin typeface="Arial Narrow" pitchFamily="34" charset="0"/>
              </a:rPr>
              <a:t>Зачем нужен центр «Большая Волхонка» 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5</a:t>
            </a:r>
          </a:p>
          <a:p>
            <a:r>
              <a:rPr lang="ru-RU" sz="1300" dirty="0" smtClean="0">
                <a:latin typeface="Arial Narrow" pitchFamily="34" charset="0"/>
              </a:rPr>
              <a:t>Культурный реактор	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6</a:t>
            </a:r>
          </a:p>
          <a:p>
            <a:r>
              <a:rPr lang="ru-RU" sz="1300" dirty="0" err="1" smtClean="0">
                <a:latin typeface="Arial Narrow" pitchFamily="34" charset="0"/>
              </a:rPr>
              <a:t>Усадебно</a:t>
            </a:r>
            <a:r>
              <a:rPr lang="ru-RU" sz="1300" dirty="0" smtClean="0">
                <a:latin typeface="Arial Narrow" pitchFamily="34" charset="0"/>
              </a:rPr>
              <a:t> – парковое пространство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7</a:t>
            </a:r>
          </a:p>
          <a:p>
            <a:r>
              <a:rPr lang="ru-RU" sz="1300" dirty="0" err="1" smtClean="0">
                <a:latin typeface="Arial Narrow" pitchFamily="34" charset="0"/>
              </a:rPr>
              <a:t>Садово</a:t>
            </a:r>
            <a:r>
              <a:rPr lang="ru-RU" sz="1300" dirty="0" smtClean="0">
                <a:latin typeface="Arial Narrow" pitchFamily="34" charset="0"/>
              </a:rPr>
              <a:t>–парковые ансамбли мира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8</a:t>
            </a:r>
          </a:p>
          <a:p>
            <a:r>
              <a:rPr lang="ru-RU" sz="1300" dirty="0" smtClean="0">
                <a:latin typeface="Arial Narrow" pitchFamily="34" charset="0"/>
              </a:rPr>
              <a:t>Государственный музей изобразительных искусств  им. Пушкина А.С. как музей нового типа		9</a:t>
            </a:r>
          </a:p>
          <a:p>
            <a:r>
              <a:rPr lang="ru-RU" sz="1300" dirty="0" smtClean="0">
                <a:latin typeface="Arial Narrow" pitchFamily="34" charset="0"/>
              </a:rPr>
              <a:t>Мировые тенденции в </a:t>
            </a:r>
            <a:r>
              <a:rPr lang="ru-RU" sz="1300" dirty="0" err="1" smtClean="0">
                <a:latin typeface="Arial Narrow" pitchFamily="34" charset="0"/>
              </a:rPr>
              <a:t>музеестроении</a:t>
            </a:r>
            <a:r>
              <a:rPr lang="ru-RU" sz="1300" dirty="0" smtClean="0">
                <a:latin typeface="Arial Narrow" pitchFamily="34" charset="0"/>
              </a:rPr>
              <a:t>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10</a:t>
            </a:r>
          </a:p>
          <a:p>
            <a:r>
              <a:rPr lang="ru-RU" sz="1300" dirty="0" smtClean="0">
                <a:latin typeface="Arial Narrow" pitchFamily="34" charset="0"/>
              </a:rPr>
              <a:t>Ресурсы и резервы института философии РАН в условиях современного развития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	11</a:t>
            </a:r>
          </a:p>
          <a:p>
            <a:r>
              <a:rPr lang="ru-RU" sz="1300" dirty="0" smtClean="0">
                <a:latin typeface="Arial Narrow" pitchFamily="34" charset="0"/>
              </a:rPr>
              <a:t>Мировые аналоги Института философии РАН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12</a:t>
            </a:r>
          </a:p>
          <a:p>
            <a:r>
              <a:rPr lang="ru-RU" sz="1300" dirty="0" smtClean="0">
                <a:latin typeface="Arial Narrow" pitchFamily="34" charset="0"/>
              </a:rPr>
              <a:t>Факультет свободных искусств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13</a:t>
            </a:r>
          </a:p>
          <a:p>
            <a:r>
              <a:rPr lang="ru-RU" sz="1300" dirty="0" smtClean="0">
                <a:latin typeface="Arial Narrow" pitchFamily="34" charset="0"/>
              </a:rPr>
              <a:t>Зарубежные аналогии факультета свободных искусств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		14</a:t>
            </a:r>
          </a:p>
          <a:p>
            <a:r>
              <a:rPr lang="ru-RU" sz="1300" dirty="0" smtClean="0">
                <a:latin typeface="Arial Narrow" pitchFamily="34" charset="0"/>
              </a:rPr>
              <a:t>Центр комплексных исследований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15</a:t>
            </a:r>
          </a:p>
          <a:p>
            <a:r>
              <a:rPr lang="ru-RU" sz="1300" dirty="0" smtClean="0">
                <a:latin typeface="Arial Narrow" pitchFamily="34" charset="0"/>
              </a:rPr>
              <a:t>Мировые аналоги центра комплексных исследований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		16</a:t>
            </a:r>
          </a:p>
          <a:p>
            <a:r>
              <a:rPr lang="ru-RU" sz="1300" dirty="0" smtClean="0">
                <a:latin typeface="Arial Narrow" pitchFamily="34" charset="0"/>
              </a:rPr>
              <a:t>Стратегия захвата смыслового пространства в эпоху интернета: проект «Ф».	</a:t>
            </a:r>
            <a:r>
              <a:rPr lang="en-US" sz="1300" dirty="0" smtClean="0">
                <a:latin typeface="Arial Narrow" pitchFamily="34" charset="0"/>
              </a:rPr>
              <a:t>	</a:t>
            </a:r>
            <a:r>
              <a:rPr lang="ru-RU" sz="1300" dirty="0" smtClean="0">
                <a:latin typeface="Arial Narrow" pitchFamily="34" charset="0"/>
              </a:rPr>
              <a:t>	17 </a:t>
            </a:r>
          </a:p>
          <a:p>
            <a:r>
              <a:rPr lang="ru-RU" sz="1300" dirty="0" err="1" smtClean="0">
                <a:latin typeface="Arial Narrow" pitchFamily="34" charset="0"/>
              </a:rPr>
              <a:t>Логистическая</a:t>
            </a:r>
            <a:r>
              <a:rPr lang="ru-RU" sz="1300" dirty="0" smtClean="0">
                <a:latin typeface="Arial Narrow" pitchFamily="34" charset="0"/>
              </a:rPr>
              <a:t> модель центра 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18</a:t>
            </a:r>
          </a:p>
          <a:p>
            <a:r>
              <a:rPr lang="ru-RU" sz="1300" dirty="0" smtClean="0">
                <a:latin typeface="Arial Narrow" pitchFamily="34" charset="0"/>
              </a:rPr>
              <a:t>Будущее, которое возможно		</a:t>
            </a:r>
            <a:r>
              <a:rPr lang="en-US" sz="1300" dirty="0" smtClean="0">
                <a:latin typeface="Arial Narrow" pitchFamily="34" charset="0"/>
              </a:rPr>
              <a:t>	</a:t>
            </a:r>
            <a:r>
              <a:rPr lang="ru-RU" sz="1300" dirty="0" smtClean="0">
                <a:latin typeface="Arial Narrow" pitchFamily="34" charset="0"/>
              </a:rPr>
              <a:t>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19</a:t>
            </a:r>
          </a:p>
          <a:p>
            <a:r>
              <a:rPr lang="ru-RU" sz="1300" dirty="0" smtClean="0">
                <a:latin typeface="Arial Narrow" pitchFamily="34" charset="0"/>
              </a:rPr>
              <a:t>Эффективность указанного подхода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20</a:t>
            </a:r>
          </a:p>
          <a:p>
            <a:r>
              <a:rPr lang="ru-RU" sz="1300" dirty="0" smtClean="0">
                <a:latin typeface="Arial Narrow" pitchFamily="34" charset="0"/>
              </a:rPr>
              <a:t>Проект административного решения				</a:t>
            </a:r>
            <a:r>
              <a:rPr lang="en-US" sz="1300" dirty="0" smtClean="0">
                <a:latin typeface="Arial Narrow" pitchFamily="34" charset="0"/>
              </a:rPr>
              <a:t>		</a:t>
            </a:r>
            <a:r>
              <a:rPr lang="ru-RU" sz="1300" dirty="0" smtClean="0">
                <a:latin typeface="Arial Narrow" pitchFamily="34" charset="0"/>
              </a:rPr>
              <a:t>21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Эффективность указанного подхода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606" y="1260602"/>
            <a:ext cx="7786742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1300" dirty="0" smtClean="0">
                <a:latin typeface="Arial Narrow" pitchFamily="34" charset="0"/>
              </a:rPr>
              <a:t>Данный подход позволит в экономическом, политическом и культурном аспекте получить следующие выгоды:</a:t>
            </a:r>
          </a:p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1300" dirty="0" smtClean="0"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Сэкономить миллиарды рублей на реконструкции;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Создать передовую практику комплексного культурного пространства;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Придать новый уровень активности Государственному музею изобразительных искусств им. Пушкина за счет вливания наиболее деятельной аудитории из студентов Государственного университета гуманитарных наук;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Возродить уникальный усадебный комплекс 19 века;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Преобразить несвязанную территорию Москвы в новый культурный центр мирового значения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Построить образовательные институции нового типа, которые смогут готовить кадры нового типа</a:t>
            </a:r>
          </a:p>
          <a:p>
            <a:pPr algn="just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dirty="0" smtClean="0">
              <a:latin typeface="Arial Narrow" pitchFamily="34" charset="0"/>
            </a:endParaRPr>
          </a:p>
          <a:p>
            <a:pPr algn="just"/>
            <a:endParaRPr lang="ru-RU" sz="1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Проект административного решения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79670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 Narrow" pitchFamily="34" charset="0"/>
              </a:rPr>
              <a:t>Реализовать данную концепцию предлагается следующим способом: </a:t>
            </a:r>
          </a:p>
          <a:p>
            <a:endParaRPr lang="ru-RU" sz="1300" dirty="0" smtClean="0">
              <a:latin typeface="Arial Narrow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Подготовить  обращение  к Президенту Российской Федерации  с предложением поручить Правительству Российской Федерации и Правительству г. Москвы подготовить комплексную программу, предусматривающую создание в районе улицы Волхонки и прилегающих к ней территорий  </a:t>
            </a:r>
            <a:r>
              <a:rPr lang="ru-RU" sz="1300" dirty="0" err="1" smtClean="0">
                <a:latin typeface="Arial Narrow" pitchFamily="34" charset="0"/>
              </a:rPr>
              <a:t>туристическо</a:t>
            </a:r>
            <a:r>
              <a:rPr lang="en-US" sz="1300" dirty="0" smtClean="0">
                <a:latin typeface="Arial Narrow" pitchFamily="34" charset="0"/>
              </a:rPr>
              <a:t>–</a:t>
            </a:r>
            <a:r>
              <a:rPr lang="ru-RU" sz="1300" dirty="0" err="1" smtClean="0">
                <a:latin typeface="Arial Narrow" pitchFamily="34" charset="0"/>
              </a:rPr>
              <a:t>рекрационного</a:t>
            </a:r>
            <a:r>
              <a:rPr lang="en-US" sz="1300" dirty="0" smtClean="0">
                <a:latin typeface="Arial Narrow" pitchFamily="34" charset="0"/>
              </a:rPr>
              <a:t>–</a:t>
            </a:r>
            <a:r>
              <a:rPr lang="ru-RU" sz="1300" dirty="0" smtClean="0">
                <a:latin typeface="Arial Narrow" pitchFamily="34" charset="0"/>
              </a:rPr>
              <a:t>культурного кластера с присвоением данной территории особого статуса.</a:t>
            </a: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Указанный статус должен предусматривать специальный синхронизированный порядок взаимодействия всех субъектов, (федеральных структур)   находящихся на данной территории в части разработки и реализации концепций программ и планов развития.</a:t>
            </a: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Относительно собственников объектов, находящихся в частной собственности, предусмотреть рекомендательные меры по содействию в реализации данного решения.</a:t>
            </a: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Наложить мораторий на передачу прав на недвижимое имущество, заключение договоров аренды в отношении федеральной собственности на данной территории.</a:t>
            </a: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Создать рабочую группу из представителей (надо всех переименовать, в том числе Москву), ответственным исполнителем  по разработке концепции  «Большая Волхонка» определить Правительство г. Москвы, Министерство экономического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Середина </a:t>
            </a:r>
            <a:r>
              <a:rPr lang="en-US" sz="2100" dirty="0" smtClean="0"/>
              <a:t>XIX</a:t>
            </a:r>
            <a:r>
              <a:rPr lang="ru-RU" sz="2100" dirty="0" smtClean="0"/>
              <a:t> - начало </a:t>
            </a:r>
            <a:r>
              <a:rPr lang="en-US" sz="2100" dirty="0" smtClean="0"/>
              <a:t>XX</a:t>
            </a:r>
            <a:r>
              <a:rPr lang="ru-RU" sz="2100" dirty="0" smtClean="0"/>
              <a:t> веков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36" y="2643182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С середины </a:t>
            </a:r>
            <a:r>
              <a:rPr lang="en-US" dirty="0" smtClean="0">
                <a:latin typeface="Arial Narrow" pitchFamily="34" charset="0"/>
              </a:rPr>
              <a:t>XVIII</a:t>
            </a:r>
            <a:r>
              <a:rPr lang="ru-RU" dirty="0" smtClean="0">
                <a:latin typeface="Arial Narrow" pitchFamily="34" charset="0"/>
              </a:rPr>
              <a:t> века район Волхонки застраивается дворянскими усадьбами: Пашкова, Волконских, Румянцева, Долгоруких, Шувалова, Лопухиных, Вяземских, Головиных, Голицыных, Глебовых…</a:t>
            </a:r>
          </a:p>
          <a:p>
            <a:r>
              <a:rPr lang="ru-RU" dirty="0" smtClean="0">
                <a:latin typeface="Arial Narrow" pitchFamily="34" charset="0"/>
              </a:rPr>
              <a:t>С 1839 года по 1883 год строится Храм Христа Спасителя.</a:t>
            </a:r>
          </a:p>
          <a:p>
            <a:r>
              <a:rPr lang="ru-RU" dirty="0" smtClean="0">
                <a:latin typeface="Arial Narrow" pitchFamily="34" charset="0"/>
              </a:rPr>
              <a:t>Одновременно разворачивается многолетняя планомерная деятельность по превращению района Волхонки в образовательную и культурную доминанту Москвы. Здесь основывается вначале </a:t>
            </a:r>
            <a:r>
              <a:rPr lang="ru-RU" dirty="0" err="1" smtClean="0">
                <a:latin typeface="Arial Narrow" pitchFamily="34" charset="0"/>
              </a:rPr>
              <a:t>Румянцевский</a:t>
            </a:r>
            <a:r>
              <a:rPr lang="ru-RU" dirty="0" smtClean="0">
                <a:latin typeface="Arial Narrow" pitchFamily="34" charset="0"/>
              </a:rPr>
              <a:t> музей (Дом Пашкова), затем </a:t>
            </a:r>
            <a:r>
              <a:rPr lang="ru-RU" dirty="0" err="1" smtClean="0">
                <a:latin typeface="Arial Narrow" pitchFamily="34" charset="0"/>
              </a:rPr>
              <a:t>Голицынский</a:t>
            </a:r>
            <a:r>
              <a:rPr lang="ru-RU" dirty="0" smtClean="0">
                <a:latin typeface="Arial Narrow" pitchFamily="34" charset="0"/>
              </a:rPr>
              <a:t> (Волхонка, 14). В конце </a:t>
            </a:r>
            <a:r>
              <a:rPr lang="en-US" dirty="0" smtClean="0">
                <a:latin typeface="Arial Narrow" pitchFamily="34" charset="0"/>
              </a:rPr>
              <a:t>XIX</a:t>
            </a:r>
            <a:r>
              <a:rPr lang="ru-RU" dirty="0" smtClean="0">
                <a:latin typeface="Arial Narrow" pitchFamily="34" charset="0"/>
              </a:rPr>
              <a:t> века начинается строительство «учебно-воспитательного и публичного» Музея изящных искусств им. императора Александра </a:t>
            </a:r>
            <a:r>
              <a:rPr lang="en-US" dirty="0" smtClean="0">
                <a:latin typeface="Arial Narrow" pitchFamily="34" charset="0"/>
              </a:rPr>
              <a:t>III</a:t>
            </a:r>
            <a:r>
              <a:rPr lang="ru-RU" dirty="0" smtClean="0">
                <a:latin typeface="Arial Narrow" pitchFamily="34" charset="0"/>
              </a:rPr>
              <a:t>, задуманного И. В. Цветаевым  как образовательное учреждение нового типа. Напротив музея, во флигеле </a:t>
            </a:r>
            <a:r>
              <a:rPr lang="ru-RU" dirty="0" err="1" smtClean="0">
                <a:latin typeface="Arial Narrow" pitchFamily="34" charset="0"/>
              </a:rPr>
              <a:t>Голицынской</a:t>
            </a:r>
            <a:r>
              <a:rPr lang="ru-RU" dirty="0" smtClean="0">
                <a:latin typeface="Arial Narrow" pitchFamily="34" charset="0"/>
              </a:rPr>
              <a:t> усадьбы, размещается Институт живописи, зодчества и ваяния.</a:t>
            </a:r>
          </a:p>
          <a:p>
            <a:r>
              <a:rPr lang="ru-RU" dirty="0" smtClean="0">
                <a:latin typeface="Arial Narrow" pitchFamily="34" charset="0"/>
              </a:rPr>
              <a:t>Таким образом, очевиден комплексный подход к обустройству дореволюционной Волхонки, суть которого можно обозначить как гармоничное сочетание духовного, культурного и образовательного компонентов.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525" y="1264511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Волхонка – духовная и культурная доминанта Москвы, полигон новых образовательных технологий.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В сер</a:t>
            </a:r>
            <a:r>
              <a:rPr lang="ru-RU" sz="1300" dirty="0" smtClean="0">
                <a:latin typeface="Arial Narrow" pitchFamily="34" charset="0"/>
                <a:ea typeface="Times New Roman" pitchFamily="18" charset="0"/>
              </a:rPr>
              <a:t>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дине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XIX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–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XX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веков н</a:t>
            </a:r>
            <a:r>
              <a:rPr lang="ru-RU" sz="1300" dirty="0" smtClean="0">
                <a:latin typeface="Arial Narrow" pitchFamily="34" charset="0"/>
                <a:ea typeface="Times New Roman" pitchFamily="18" charset="0"/>
              </a:rPr>
              <a:t>а этой территории  возникают следующие объекты: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Храм Христа Спасителя.  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err="1" smtClean="0">
                <a:latin typeface="Arial Narrow" pitchFamily="34" charset="0"/>
              </a:rPr>
              <a:t>Румянцевский</a:t>
            </a:r>
            <a:r>
              <a:rPr lang="ru-RU" sz="1300" dirty="0" smtClean="0">
                <a:latin typeface="Arial Narrow" pitchFamily="34" charset="0"/>
              </a:rPr>
              <a:t> музей.   (дом Пашкова)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err="1" smtClean="0">
                <a:latin typeface="Arial Narrow" pitchFamily="34" charset="0"/>
              </a:rPr>
              <a:t>Голицынский</a:t>
            </a:r>
            <a:r>
              <a:rPr lang="ru-RU" sz="1300" dirty="0" smtClean="0">
                <a:latin typeface="Arial Narrow" pitchFamily="34" charset="0"/>
              </a:rPr>
              <a:t> музей. (</a:t>
            </a:r>
            <a:r>
              <a:rPr lang="ru-RU" sz="1300" dirty="0" err="1" smtClean="0">
                <a:latin typeface="Arial Narrow" pitchFamily="34" charset="0"/>
              </a:rPr>
              <a:t>Вохонка</a:t>
            </a:r>
            <a:r>
              <a:rPr lang="ru-RU" sz="1300" dirty="0" smtClean="0">
                <a:latin typeface="Arial Narrow" pitchFamily="34" charset="0"/>
              </a:rPr>
              <a:t> 14/1, здание ИФ РАН)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Картинная галерея </a:t>
            </a:r>
            <a:r>
              <a:rPr lang="ru-RU" sz="1300" dirty="0" err="1" smtClean="0">
                <a:latin typeface="Arial Narrow" pitchFamily="34" charset="0"/>
              </a:rPr>
              <a:t>Ефграфа</a:t>
            </a:r>
            <a:r>
              <a:rPr lang="ru-RU" sz="1300" dirty="0" smtClean="0">
                <a:latin typeface="Arial Narrow" pitchFamily="34" charset="0"/>
              </a:rPr>
              <a:t> Тюрина (Знаменка 5, нынешняя галерея Шилова)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Музей изящных искусств им. императора Александра </a:t>
            </a:r>
            <a:r>
              <a:rPr lang="en-US" sz="1300" dirty="0" smtClean="0">
                <a:latin typeface="Arial Narrow" pitchFamily="34" charset="0"/>
              </a:rPr>
              <a:t>III</a:t>
            </a:r>
            <a:r>
              <a:rPr lang="ru-RU" sz="1300" dirty="0" smtClean="0">
                <a:latin typeface="Arial Narrow" pitchFamily="34" charset="0"/>
              </a:rPr>
              <a:t> – «учебно-вспомогательный и публичный музей» (Волхонка 12)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Училище живописи, ваяния и зодчества (Волхонка, 14 – флигель)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1-ая мужская гимназия (Волхонка 18/2)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5-ая мужская гимназия (Волхонка 16)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Гимназия совместного обучения (Знаменка 9/12)</a:t>
            </a:r>
          </a:p>
          <a:p>
            <a:pPr marL="914400" marR="0" lvl="1" indent="-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Александровское военное училище (Знаменка 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Задача проекта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285860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Задача проекта «Большая Волхонка» состоит: </a:t>
            </a:r>
          </a:p>
          <a:p>
            <a:endParaRPr lang="ru-RU" sz="1500" dirty="0" smtClean="0">
              <a:latin typeface="Arial Narrow" pitchFamily="34" charset="0"/>
              <a:ea typeface="Times New Roman" pitchFamily="18" charset="0"/>
            </a:endParaRP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в продолжении и современном развитии комплексного подхода к обустройству района, начатом еще в </a:t>
            </a:r>
            <a:r>
              <a:rPr lang="en-US" sz="1500" dirty="0" smtClean="0">
                <a:latin typeface="Arial Narrow" pitchFamily="34" charset="0"/>
                <a:ea typeface="Times New Roman" pitchFamily="18" charset="0"/>
              </a:rPr>
              <a:t>XIX</a:t>
            </a: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веке;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в выявлении онтологических связей между существующими объектами и учреждениями искусства, образования, науки;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в запуске механизма взаимодействия между ними;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в создании – поверх запущенного механизма взаимодействия – современного </a:t>
            </a:r>
            <a:r>
              <a:rPr lang="ru-RU" sz="1500" dirty="0" err="1" smtClean="0">
                <a:latin typeface="Arial Narrow" pitchFamily="34" charset="0"/>
                <a:ea typeface="Times New Roman" pitchFamily="18" charset="0"/>
              </a:rPr>
              <a:t>мультикультурного</a:t>
            </a: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и </a:t>
            </a:r>
            <a:r>
              <a:rPr lang="ru-RU" sz="1500" dirty="0" err="1" smtClean="0">
                <a:latin typeface="Arial Narrow" pitchFamily="34" charset="0"/>
                <a:ea typeface="Times New Roman" pitchFamily="18" charset="0"/>
              </a:rPr>
              <a:t>мультинаучного</a:t>
            </a: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центра, стимулирующего </a:t>
            </a:r>
            <a:r>
              <a:rPr lang="ru-RU" sz="1500" dirty="0" err="1" smtClean="0">
                <a:latin typeface="Arial Narrow" pitchFamily="34" charset="0"/>
                <a:ea typeface="Times New Roman" pitchFamily="18" charset="0"/>
              </a:rPr>
              <a:t>активно-деятельностные</a:t>
            </a:r>
            <a:r>
              <a:rPr lang="ru-RU" sz="1500" dirty="0" smtClean="0">
                <a:latin typeface="Arial Narrow" pitchFamily="34" charset="0"/>
                <a:ea typeface="Times New Roman" pitchFamily="18" charset="0"/>
              </a:rPr>
              <a:t> механизмы приобщения к искусству, культуре и науке</a:t>
            </a:r>
            <a:r>
              <a:rPr lang="en-US" sz="1500" dirty="0" smtClean="0">
                <a:latin typeface="Arial Narrow" pitchFamily="34" charset="0"/>
                <a:ea typeface="Times New Roman" pitchFamily="18" charset="0"/>
              </a:rPr>
              <a:t>.</a:t>
            </a:r>
            <a:endParaRPr lang="ru-RU" sz="1500" dirty="0" smtClean="0">
              <a:latin typeface="Arial Narrow" pitchFamily="34" charset="0"/>
              <a:ea typeface="Times New Roman" pitchFamily="18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Зачем нужен центр «Большая Волхонка»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285860"/>
            <a:ext cx="785818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  <a:tabLst>
                <a:tab pos="679450" algn="l"/>
              </a:tabLst>
            </a:pPr>
            <a:r>
              <a:rPr lang="ru-RU" sz="1300" dirty="0" smtClean="0">
                <a:latin typeface="Arial Narrow" pitchFamily="34" charset="0"/>
              </a:rPr>
              <a:t>Кадровая проблема в России: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недостаток высококлассных специалистов в экономике, управлении, силовых структурах, науке;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«утечка мозгов» – отток специалистов на Запад и на Восток.</a:t>
            </a:r>
          </a:p>
          <a:p>
            <a:pPr marL="0" lvl="1"/>
            <a:endParaRPr lang="ru-RU" sz="1300" dirty="0" smtClean="0">
              <a:latin typeface="Arial Narrow" pitchFamily="34" charset="0"/>
            </a:endParaRPr>
          </a:p>
          <a:p>
            <a:pPr marL="0" lvl="1" algn="just"/>
            <a:r>
              <a:rPr lang="ru-RU" sz="1300" dirty="0" smtClean="0">
                <a:latin typeface="Arial Narrow" pitchFamily="34" charset="0"/>
              </a:rPr>
              <a:t>Обучение элит отнюдь не случайно предполагает глубокое погружение в историю искусств, фундаментальные исторические познания, основательное знакомство с литературой и музыкой. Решение инновационных задач, сложнейших задач развития и управления требует осознанной работы с предельными основаниями, целями и смыслами, что невозможно без знания философии. Убирая философию из триады «философия – искусство – наука», мы обрекаем людей на пассивное созерцание искусства, пассивное потребление культуры и статус обслуживающего персонала в науке. На выходе этой усеченной триады получаем не </a:t>
            </a:r>
            <a:r>
              <a:rPr lang="ru-RU" sz="1300" dirty="0" err="1" smtClean="0">
                <a:latin typeface="Arial Narrow" pitchFamily="34" charset="0"/>
              </a:rPr>
              <a:t>креативную</a:t>
            </a:r>
            <a:r>
              <a:rPr lang="ru-RU" sz="1300" dirty="0" smtClean="0">
                <a:latin typeface="Arial Narrow" pitchFamily="34" charset="0"/>
              </a:rPr>
              <a:t> личность, прошедшую духовное горнило национальной идентификации, а безликого потребителя.</a:t>
            </a:r>
          </a:p>
          <a:p>
            <a:pPr marL="0" lvl="1"/>
            <a:endParaRPr lang="ru-RU" sz="1300" dirty="0" smtClean="0">
              <a:latin typeface="Arial Narrow" pitchFamily="34" charset="0"/>
            </a:endParaRPr>
          </a:p>
          <a:p>
            <a:pPr marL="0" lvl="1" algn="just"/>
            <a:r>
              <a:rPr lang="ru-RU" sz="1300" b="1" dirty="0" smtClean="0">
                <a:latin typeface="Arial Narrow" pitchFamily="34" charset="0"/>
              </a:rPr>
              <a:t>Без качественной гуманитарной подготовки нет качественного человеческого материала. Без качественного человеческого материала любые реформы в России обречены.</a:t>
            </a:r>
            <a:endParaRPr lang="ru-RU" sz="13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Культурный реактор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285860"/>
            <a:ext cx="7858180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Arial Narrow" pitchFamily="34" charset="0"/>
              </a:rPr>
              <a:t>Мир усложняется, это объективный процесс. Сложному миру соответствует человек новой, усложненной формации. 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В их взаимодействии вырабатываются новые культурные коды, новые образы, новые механизмы передачи знания. Поэтому концепция развития территории, отходящей и прилегающей к ГМИИ, должна быть переосмыслена: не механическое расширение демонстрационных площадей за счет существующего архитектурного ландшафта и академических институтов, а сбережение и реставрация всего архитектурного ансамбля Волхонки, создание на его основе комплексного пространства , вырабатывающего высокое культурное напряжение за счет разнообразия форм культурного воздействия, использования новейших технологий выработки и передачи знаний. Эта схема имеет и второе (рабочее) название – культурный реактор.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У каждого реактора имеется несколько основных частей. Для проекта Национального центра развития философии и искусств «Большая Волхонка» это: </a:t>
            </a:r>
          </a:p>
          <a:p>
            <a:pPr marL="914400" lvl="1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Прилегающее </a:t>
            </a:r>
            <a:r>
              <a:rPr lang="ru-RU" sz="1300" dirty="0" err="1" smtClean="0">
                <a:latin typeface="Arial Narrow" pitchFamily="34" charset="0"/>
              </a:rPr>
              <a:t>усадебно</a:t>
            </a:r>
            <a:r>
              <a:rPr lang="ru-RU" sz="1300" dirty="0" smtClean="0">
                <a:latin typeface="Arial Narrow" pitchFamily="34" charset="0"/>
              </a:rPr>
              <a:t>–парковое пространство.</a:t>
            </a:r>
          </a:p>
          <a:p>
            <a:pPr marL="914400" lvl="1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Музей нового типа на основе Государственного музея изобразительных искусств им Пушкина А.С. </a:t>
            </a:r>
          </a:p>
          <a:p>
            <a:pPr marL="914400" lvl="1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Факультет свободных искусств. </a:t>
            </a:r>
          </a:p>
          <a:p>
            <a:pPr marL="914400" lvl="1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Институт философии РАН и созданная им система клубов смысловой актуализации и поиска ответов на глобальные вызовы. </a:t>
            </a:r>
          </a:p>
          <a:p>
            <a:pPr marL="914400" lvl="1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Центр комплексных исследований. </a:t>
            </a:r>
          </a:p>
          <a:p>
            <a:pPr marL="914400" lvl="1" indent="-4572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300" dirty="0" smtClean="0">
                <a:latin typeface="Arial Narrow" pitchFamily="34" charset="0"/>
              </a:rPr>
              <a:t>Смысловое пространство в сети интернет. Проект «Ф»</a:t>
            </a:r>
            <a:endParaRPr lang="ru-RU" sz="13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err="1" smtClean="0"/>
              <a:t>Усадебно</a:t>
            </a:r>
            <a:r>
              <a:rPr lang="ru-RU" sz="2100" dirty="0" smtClean="0"/>
              <a:t> – парковое пространство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678" y="1285860"/>
            <a:ext cx="77867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ru-RU" sz="1300" dirty="0" smtClean="0">
                <a:latin typeface="Arial Narrow" pitchFamily="34" charset="0"/>
                <a:ea typeface="Times New Roman" pitchFamily="18" charset="0"/>
              </a:rPr>
              <a:t>От дворянских усадеб, сохранившихся на Волхонке, мощно и благостно веет русским духом. Каждая из них являла собой самостоятельную хозяйственную единицу, своеобразный Ноев ковчег, фасадная сторона которого соответствовала русскому представлению о земле обетованной (а также о богатстве и знатности владельца). Вместе с многочисленными купеческими усадьбами они составляли привольно раскинувшийся город-сад, разительно отличавшийся от прочих столиц Европы.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ru-RU" sz="1300" dirty="0" smtClean="0">
              <a:latin typeface="Arial Narrow" pitchFamily="34" charset="0"/>
              <a:ea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ru-RU" sz="1300" dirty="0" smtClean="0">
                <a:latin typeface="Arial Narrow" pitchFamily="34" charset="0"/>
                <a:ea typeface="Times New Roman" pitchFamily="18" charset="0"/>
              </a:rPr>
              <a:t>Сохранить этот Ноев ковчег усадебной культуры – значит гарантировано уберечь себя от любых потопов.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ru-RU" sz="1300" dirty="0" smtClean="0">
              <a:latin typeface="Arial Narrow" pitchFamily="34" charset="0"/>
              <a:ea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ru-RU" sz="1300" dirty="0" smtClean="0">
                <a:latin typeface="Arial Narrow" pitchFamily="34" charset="0"/>
                <a:ea typeface="Times New Roman" pitchFamily="18" charset="0"/>
              </a:rPr>
              <a:t>Сохранить этот уникальный архитектурный ландшафт, все его фрагменты и осколки - значит сохранить русский дух, собственную </a:t>
            </a:r>
            <a:r>
              <a:rPr lang="ru-RU" sz="1300" dirty="0" err="1" smtClean="0">
                <a:latin typeface="Arial Narrow" pitchFamily="34" charset="0"/>
                <a:ea typeface="Times New Roman" pitchFamily="18" charset="0"/>
              </a:rPr>
              <a:t>доподлинность</a:t>
            </a:r>
            <a:r>
              <a:rPr lang="ru-RU" sz="1300" dirty="0" smtClean="0">
                <a:latin typeface="Arial Narrow" pitchFamily="34" charset="0"/>
                <a:ea typeface="Times New Roman" pitchFamily="18" charset="0"/>
              </a:rPr>
              <a:t>, онтологические истоки национального характера и национальной системы ценностей.</a:t>
            </a:r>
            <a:endParaRPr lang="ru-RU" sz="1300" dirty="0">
              <a:latin typeface="Arial Narrow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/>
          </a:bodyPr>
          <a:lstStyle/>
          <a:p>
            <a:r>
              <a:rPr lang="ru-RU" sz="2100" dirty="0" err="1" smtClean="0"/>
              <a:t>Садово</a:t>
            </a:r>
            <a:r>
              <a:rPr lang="ru-RU" sz="2100" dirty="0" smtClean="0"/>
              <a:t>- парковые ансамбли мира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123497"/>
            <a:ext cx="79296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Arial Narrow" pitchFamily="34" charset="0"/>
              </a:rPr>
              <a:t>Версаль:</a:t>
            </a:r>
          </a:p>
          <a:p>
            <a:pPr marL="914400" lvl="3" indent="-457200" algn="just">
              <a:spcBef>
                <a:spcPts val="210"/>
              </a:spcBef>
              <a:buFont typeface="Arial" pitchFamily="34" charset="0"/>
              <a:buChar char="•"/>
            </a:pPr>
            <a:r>
              <a:rPr lang="ru-RU" sz="1200" dirty="0" err="1" smtClean="0">
                <a:latin typeface="Arial Narrow" pitchFamily="34" charset="0"/>
              </a:rPr>
              <a:t>Ленотр</a:t>
            </a:r>
            <a:r>
              <a:rPr lang="ru-RU" sz="1200" dirty="0" smtClean="0">
                <a:latin typeface="Arial Narrow" pitchFamily="34" charset="0"/>
              </a:rPr>
              <a:t> создавал Версаль в течение сорока лет, и после его смерти в 1700 году дело продолжили его последователи</a:t>
            </a:r>
          </a:p>
          <a:p>
            <a:pPr algn="just"/>
            <a:r>
              <a:rPr lang="ru-RU" sz="1500" dirty="0" smtClean="0">
                <a:latin typeface="Arial Narrow" pitchFamily="34" charset="0"/>
              </a:rPr>
              <a:t>Киото:</a:t>
            </a:r>
          </a:p>
          <a:p>
            <a:pPr marL="914400" lvl="3" indent="-457200" algn="just">
              <a:spcBef>
                <a:spcPts val="21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В столице Киото были сосредоточены почти все образованные люди прошлого времени; именно они создали высокую культуру </a:t>
            </a:r>
            <a:r>
              <a:rPr lang="ru-RU" sz="1200" dirty="0" err="1" smtClean="0">
                <a:latin typeface="Arial Narrow" pitchFamily="34" charset="0"/>
              </a:rPr>
              <a:t>Хэйан</a:t>
            </a:r>
            <a:r>
              <a:rPr lang="ru-RU" sz="1200" dirty="0" smtClean="0">
                <a:latin typeface="Arial Narrow" pitchFamily="34" charset="0"/>
              </a:rPr>
              <a:t>. Киото  - знаменитые «сады камней» </a:t>
            </a:r>
            <a:r>
              <a:rPr lang="ru-RU" sz="1200" dirty="0" err="1" smtClean="0">
                <a:latin typeface="Arial Narrow" pitchFamily="34" charset="0"/>
              </a:rPr>
              <a:t>Рёндзи</a:t>
            </a:r>
            <a:r>
              <a:rPr lang="ru-RU" sz="1200" dirty="0" smtClean="0">
                <a:latin typeface="Arial Narrow" pitchFamily="34" charset="0"/>
              </a:rPr>
              <a:t> и </a:t>
            </a:r>
            <a:r>
              <a:rPr lang="ru-RU" sz="1200" dirty="0" err="1" smtClean="0">
                <a:latin typeface="Arial Narrow" pitchFamily="34" charset="0"/>
              </a:rPr>
              <a:t>Самбо-Ин</a:t>
            </a:r>
            <a:r>
              <a:rPr lang="ru-RU" sz="1200" dirty="0" smtClean="0">
                <a:latin typeface="Arial Narrow" pitchFamily="34" charset="0"/>
              </a:rPr>
              <a:t>, великолепный «сад мхов» храма </a:t>
            </a:r>
            <a:r>
              <a:rPr lang="ru-RU" sz="1200" dirty="0" err="1" smtClean="0">
                <a:latin typeface="Arial Narrow" pitchFamily="34" charset="0"/>
              </a:rPr>
              <a:t>Сайходзи</a:t>
            </a:r>
            <a:r>
              <a:rPr lang="ru-RU" sz="1200" dirty="0" smtClean="0">
                <a:latin typeface="Arial Narrow" pitchFamily="34" charset="0"/>
              </a:rPr>
              <a:t> и др., а также многочисленные императорские сады и парки</a:t>
            </a:r>
          </a:p>
          <a:p>
            <a:pPr algn="just"/>
            <a:r>
              <a:rPr lang="ru-RU" sz="1500" dirty="0" err="1" smtClean="0">
                <a:latin typeface="Arial Narrow" pitchFamily="34" charset="0"/>
              </a:rPr>
              <a:t>Бахайские</a:t>
            </a:r>
            <a:r>
              <a:rPr lang="ru-RU" sz="1500" dirty="0" smtClean="0">
                <a:latin typeface="Arial Narrow" pitchFamily="34" charset="0"/>
              </a:rPr>
              <a:t> сады. Израиль:</a:t>
            </a:r>
          </a:p>
          <a:p>
            <a:pPr marL="914400" lvl="3" indent="-457200" algn="just">
              <a:spcBef>
                <a:spcPts val="21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Какой-то особой цели создать просто прекрасный архитектурный садово-парковый ансамбль не было. Основной  задачей при создании истинной жемчужины Хайфы стало возведение таких садов, чтобы посетители могли остановиться и подумать</a:t>
            </a:r>
          </a:p>
          <a:p>
            <a:pPr lvl="0" algn="just"/>
            <a:r>
              <a:rPr lang="ru-RU" sz="1500" dirty="0" smtClean="0">
                <a:latin typeface="Arial Narrow" pitchFamily="34" charset="0"/>
              </a:rPr>
              <a:t>Пражские сады</a:t>
            </a:r>
          </a:p>
          <a:p>
            <a:pPr marL="914400" lvl="3" indent="-457200" algn="just">
              <a:spcBef>
                <a:spcPts val="21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Пражский Град, образуют пять исторических садов: </a:t>
            </a:r>
            <a:r>
              <a:rPr lang="ru-RU" sz="1200" dirty="0" err="1" smtClean="0">
                <a:latin typeface="Arial Narrow" pitchFamily="34" charset="0"/>
              </a:rPr>
              <a:t>Ледебурский</a:t>
            </a:r>
            <a:r>
              <a:rPr lang="ru-RU" sz="1200" dirty="0" smtClean="0">
                <a:latin typeface="Arial Narrow" pitchFamily="34" charset="0"/>
              </a:rPr>
              <a:t>, Малый </a:t>
            </a:r>
            <a:r>
              <a:rPr lang="ru-RU" sz="1200" dirty="0" err="1" smtClean="0">
                <a:latin typeface="Arial Narrow" pitchFamily="34" charset="0"/>
              </a:rPr>
              <a:t>Палфиовский</a:t>
            </a:r>
            <a:r>
              <a:rPr lang="ru-RU" sz="1200" dirty="0" smtClean="0">
                <a:latin typeface="Arial Narrow" pitchFamily="34" charset="0"/>
              </a:rPr>
              <a:t>, Большой </a:t>
            </a:r>
            <a:r>
              <a:rPr lang="ru-RU" sz="1200" dirty="0" err="1" smtClean="0">
                <a:latin typeface="Arial Narrow" pitchFamily="34" charset="0"/>
              </a:rPr>
              <a:t>Палфиовский</a:t>
            </a:r>
            <a:r>
              <a:rPr lang="ru-RU" sz="1200" dirty="0" smtClean="0">
                <a:latin typeface="Arial Narrow" pitchFamily="34" charset="0"/>
              </a:rPr>
              <a:t>, </a:t>
            </a:r>
            <a:r>
              <a:rPr lang="ru-RU" sz="1200" dirty="0" err="1" smtClean="0">
                <a:latin typeface="Arial Narrow" pitchFamily="34" charset="0"/>
              </a:rPr>
              <a:t>Коловратский</a:t>
            </a:r>
            <a:r>
              <a:rPr lang="ru-RU" sz="1200" dirty="0" smtClean="0">
                <a:latin typeface="Arial Narrow" pitchFamily="34" charset="0"/>
              </a:rPr>
              <a:t> и Малый </a:t>
            </a:r>
            <a:r>
              <a:rPr lang="ru-RU" sz="1200" dirty="0" err="1" smtClean="0">
                <a:latin typeface="Arial Narrow" pitchFamily="34" charset="0"/>
              </a:rPr>
              <a:t>Фюрстенбергский</a:t>
            </a:r>
            <a:r>
              <a:rPr lang="ru-RU" sz="1200" dirty="0" smtClean="0">
                <a:latin typeface="Arial Narrow" pitchFamily="34" charset="0"/>
              </a:rPr>
              <a:t>. Они представляют собой уникальную достопримечательность, которую можно поставить в один ряд с самыми знаменитыми барочными памятниками в Европе. </a:t>
            </a:r>
          </a:p>
          <a:p>
            <a:pPr algn="just"/>
            <a:r>
              <a:rPr lang="ru-RU" sz="1500" dirty="0" err="1" smtClean="0">
                <a:latin typeface="Arial Narrow" pitchFamily="34" charset="0"/>
              </a:rPr>
              <a:t>Holland</a:t>
            </a:r>
            <a:r>
              <a:rPr lang="ru-RU" sz="1500" dirty="0" smtClean="0">
                <a:latin typeface="Arial Narrow" pitchFamily="34" charset="0"/>
              </a:rPr>
              <a:t> </a:t>
            </a:r>
            <a:r>
              <a:rPr lang="ru-RU" sz="1500" dirty="0" err="1" smtClean="0">
                <a:latin typeface="Arial Narrow" pitchFamily="34" charset="0"/>
              </a:rPr>
              <a:t>Park</a:t>
            </a:r>
            <a:r>
              <a:rPr lang="ru-RU" sz="1500" dirty="0" smtClean="0">
                <a:latin typeface="Arial Narrow" pitchFamily="34" charset="0"/>
              </a:rPr>
              <a:t> (</a:t>
            </a:r>
            <a:r>
              <a:rPr lang="ru-RU" sz="1500" dirty="0" err="1" smtClean="0">
                <a:latin typeface="Arial Narrow" pitchFamily="34" charset="0"/>
              </a:rPr>
              <a:t>Холланд-парк</a:t>
            </a:r>
            <a:r>
              <a:rPr lang="ru-RU" sz="1500" dirty="0" smtClean="0">
                <a:latin typeface="Arial Narrow" pitchFamily="34" charset="0"/>
              </a:rPr>
              <a:t>)</a:t>
            </a:r>
          </a:p>
          <a:p>
            <a:pPr marL="914400" lvl="3" indent="-457200" algn="just">
              <a:spcBef>
                <a:spcPts val="21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Создается впечатление, что вы прогуливаетесь в настоящем лесу, а не находитесь в центре огромного мегаполиса. Сохранились, созданные еще в 19 веке, два тематических садика: голландский и ирисовый.</a:t>
            </a:r>
          </a:p>
          <a:p>
            <a:pPr lvl="0" algn="just"/>
            <a:r>
              <a:rPr lang="ru-RU" sz="1500" dirty="0" smtClean="0">
                <a:latin typeface="Arial Narrow" pitchFamily="34" charset="0"/>
              </a:rPr>
              <a:t>Сады </a:t>
            </a:r>
            <a:r>
              <a:rPr lang="ru-RU" sz="1500" dirty="0" err="1" smtClean="0">
                <a:latin typeface="Arial Narrow" pitchFamily="34" charset="0"/>
              </a:rPr>
              <a:t>Лонгвуда</a:t>
            </a:r>
            <a:r>
              <a:rPr lang="ru-RU" sz="1500" dirty="0" smtClean="0">
                <a:latin typeface="Arial Narrow" pitchFamily="34" charset="0"/>
              </a:rPr>
              <a:t>. США</a:t>
            </a:r>
          </a:p>
          <a:p>
            <a:pPr marL="914400" lvl="3" indent="-457200" algn="just">
              <a:spcBef>
                <a:spcPts val="21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После смерти Пьера Дюпона в 1954 году, сады начали превращаться в архитектурно-садовую достопримечательность, с сетью разветвленных водоемов, оранжереями и другими функциональными зонами для отдыха и изучения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818"/>
            <a:ext cx="7776864" cy="1012974"/>
          </a:xfrm>
        </p:spPr>
        <p:txBody>
          <a:bodyPr>
            <a:normAutofit fontScale="90000"/>
          </a:bodyPr>
          <a:lstStyle/>
          <a:p>
            <a:r>
              <a:rPr lang="ru-RU" sz="2300" dirty="0" smtClean="0"/>
              <a:t>Государственный музей изобразительных искусств  им. Пушкина А.С. как музей нового типа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60648"/>
            <a:ext cx="144016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28662" y="1428736"/>
            <a:ext cx="7858180" cy="321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Цели музея нового типа: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Создавать единое пространство творчества посетителей и музея;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Полноценно описывать и обсуждать предметы коллекции в интернете;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r>
              <a:rPr lang="ru-RU" sz="1300" dirty="0" smtClean="0">
                <a:latin typeface="Arial Narrow" pitchFamily="34" charset="0"/>
              </a:rPr>
              <a:t>Расширять экспозицию за пределы своих стен: не только «посольствами» в другие музеи.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Эта концепция называется </a:t>
            </a:r>
            <a:r>
              <a:rPr lang="ru-RU" sz="1300" b="1" dirty="0" smtClean="0">
                <a:latin typeface="Arial Narrow" pitchFamily="34" charset="0"/>
              </a:rPr>
              <a:t>«</a:t>
            </a:r>
            <a:r>
              <a:rPr lang="ru-RU" sz="1300" b="1" dirty="0" err="1" smtClean="0">
                <a:latin typeface="Arial Narrow" pitchFamily="34" charset="0"/>
              </a:rPr>
              <a:t>Participatory</a:t>
            </a:r>
            <a:r>
              <a:rPr lang="ru-RU" sz="1300" b="1" dirty="0" smtClean="0">
                <a:latin typeface="Arial Narrow" pitchFamily="34" charset="0"/>
              </a:rPr>
              <a:t> </a:t>
            </a:r>
            <a:r>
              <a:rPr lang="ru-RU" sz="1300" b="1" dirty="0" err="1" smtClean="0">
                <a:latin typeface="Arial Narrow" pitchFamily="34" charset="0"/>
              </a:rPr>
              <a:t>Museum</a:t>
            </a:r>
            <a:r>
              <a:rPr lang="ru-RU" sz="1300" dirty="0" smtClean="0">
                <a:latin typeface="Arial Narrow" pitchFamily="34" charset="0"/>
              </a:rPr>
              <a:t>», Музей 2.0, Музей Участия: она делает музей актуальным и современным, открытым и понятным для нового поколения. Для того, чтобы ГМИИ стал таким музеем, ему нужны живые и культурные участники. </a:t>
            </a:r>
          </a:p>
          <a:p>
            <a:pPr algn="just"/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Такой музей неотличим от образовательного института: в нем читают лекции, проходят семинары, набрасывают скетчи, устраивают публичные диспуты, проходят презентации, вместе с посетителями создают новые коллекции. Такой музей и есть образовательный институт.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79450" algn="l"/>
              </a:tabLst>
              <a:defRPr/>
            </a:pPr>
            <a:endParaRPr lang="ru-RU" sz="15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2231</Words>
  <Application>Microsoft Office PowerPoint</Application>
  <PresentationFormat>Экран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Оглавление</vt:lpstr>
      <vt:lpstr>Середина XIX - начало XX веков</vt:lpstr>
      <vt:lpstr>Задача проекта</vt:lpstr>
      <vt:lpstr>Зачем нужен центр «Большая Волхонка»</vt:lpstr>
      <vt:lpstr>Культурный реактор</vt:lpstr>
      <vt:lpstr>Усадебно – парковое пространство</vt:lpstr>
      <vt:lpstr>Садово- парковые ансамбли мира</vt:lpstr>
      <vt:lpstr>Государственный музей изобразительных искусств  им. Пушкина А.С. как музей нового типа </vt:lpstr>
      <vt:lpstr>Мировые тенденции в музеестроении</vt:lpstr>
      <vt:lpstr>Ресурсы и резервы института философии РАН в условиях современного развития</vt:lpstr>
      <vt:lpstr>Мировые аналоги Института философии РАН</vt:lpstr>
      <vt:lpstr>Факультет свободных искусств</vt:lpstr>
      <vt:lpstr>Зарубежные аналогии факультета свободных искусств</vt:lpstr>
      <vt:lpstr>Центр комплексных исследований</vt:lpstr>
      <vt:lpstr>Мировые аналоги центра комплексных исследований</vt:lpstr>
      <vt:lpstr>Стратегия захвата смыслового пространства в эпоху интернета: проект «Ф».</vt:lpstr>
      <vt:lpstr>Логистическая модель центра </vt:lpstr>
      <vt:lpstr>Будущее, которое возможно</vt:lpstr>
      <vt:lpstr>Эффективность указанного подхода</vt:lpstr>
      <vt:lpstr>Проект административного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adrenochrome</cp:lastModifiedBy>
  <cp:revision>97</cp:revision>
  <dcterms:created xsi:type="dcterms:W3CDTF">2011-02-15T19:21:57Z</dcterms:created>
  <dcterms:modified xsi:type="dcterms:W3CDTF">2011-09-14T22:08:32Z</dcterms:modified>
</cp:coreProperties>
</file>